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tags/tag1.xml" ContentType="application/vnd.openxmlformats-officedocument.presentationml.tags+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tags/tag2.xml" ContentType="application/vnd.openxmlformats-officedocument.presentationml.tags+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tags/tag3.xml" ContentType="application/vnd.openxmlformats-officedocument.presentationml.tags+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8" r:id="rId1"/>
  </p:sldMasterIdLst>
  <p:notesMasterIdLst>
    <p:notesMasterId r:id="rId112"/>
  </p:notesMasterIdLst>
  <p:sldIdLst>
    <p:sldId id="256" r:id="rId2"/>
    <p:sldId id="257" r:id="rId3"/>
    <p:sldId id="529" r:id="rId4"/>
    <p:sldId id="488" r:id="rId5"/>
    <p:sldId id="260" r:id="rId6"/>
    <p:sldId id="471" r:id="rId7"/>
    <p:sldId id="490" r:id="rId8"/>
    <p:sldId id="491" r:id="rId9"/>
    <p:sldId id="492" r:id="rId10"/>
    <p:sldId id="493" r:id="rId11"/>
    <p:sldId id="494" r:id="rId12"/>
    <p:sldId id="495" r:id="rId13"/>
    <p:sldId id="496" r:id="rId14"/>
    <p:sldId id="483" r:id="rId15"/>
    <p:sldId id="497" r:id="rId16"/>
    <p:sldId id="486" r:id="rId17"/>
    <p:sldId id="357" r:id="rId18"/>
    <p:sldId id="500" r:id="rId19"/>
    <p:sldId id="498" r:id="rId20"/>
    <p:sldId id="499" r:id="rId21"/>
    <p:sldId id="489" r:id="rId22"/>
    <p:sldId id="525" r:id="rId23"/>
    <p:sldId id="258" r:id="rId24"/>
    <p:sldId id="269" r:id="rId25"/>
    <p:sldId id="430" r:id="rId26"/>
    <p:sldId id="431" r:id="rId27"/>
    <p:sldId id="348" r:id="rId28"/>
    <p:sldId id="501" r:id="rId29"/>
    <p:sldId id="526" r:id="rId30"/>
    <p:sldId id="349" r:id="rId31"/>
    <p:sldId id="279" r:id="rId32"/>
    <p:sldId id="280" r:id="rId33"/>
    <p:sldId id="505" r:id="rId34"/>
    <p:sldId id="506" r:id="rId35"/>
    <p:sldId id="507" r:id="rId36"/>
    <p:sldId id="508" r:id="rId37"/>
    <p:sldId id="509" r:id="rId38"/>
    <p:sldId id="510" r:id="rId39"/>
    <p:sldId id="503" r:id="rId40"/>
    <p:sldId id="504" r:id="rId41"/>
    <p:sldId id="527" r:id="rId42"/>
    <p:sldId id="351" r:id="rId43"/>
    <p:sldId id="511" r:id="rId44"/>
    <p:sldId id="454" r:id="rId45"/>
    <p:sldId id="512" r:id="rId46"/>
    <p:sldId id="513" r:id="rId47"/>
    <p:sldId id="514" r:id="rId48"/>
    <p:sldId id="515" r:id="rId49"/>
    <p:sldId id="353" r:id="rId50"/>
    <p:sldId id="516" r:id="rId51"/>
    <p:sldId id="453" r:id="rId52"/>
    <p:sldId id="439" r:id="rId53"/>
    <p:sldId id="440" r:id="rId54"/>
    <p:sldId id="502" r:id="rId55"/>
    <p:sldId id="442" r:id="rId56"/>
    <p:sldId id="517" r:id="rId57"/>
    <p:sldId id="518" r:id="rId58"/>
    <p:sldId id="445" r:id="rId59"/>
    <p:sldId id="519" r:id="rId60"/>
    <p:sldId id="520" r:id="rId61"/>
    <p:sldId id="521" r:id="rId62"/>
    <p:sldId id="449" r:id="rId63"/>
    <p:sldId id="522" r:id="rId64"/>
    <p:sldId id="528" r:id="rId65"/>
    <p:sldId id="524" r:id="rId66"/>
    <p:sldId id="354" r:id="rId67"/>
    <p:sldId id="424" r:id="rId68"/>
    <p:sldId id="523" r:id="rId69"/>
    <p:sldId id="352" r:id="rId70"/>
    <p:sldId id="425" r:id="rId71"/>
    <p:sldId id="388" r:id="rId72"/>
    <p:sldId id="530" r:id="rId73"/>
    <p:sldId id="531" r:id="rId74"/>
    <p:sldId id="458" r:id="rId75"/>
    <p:sldId id="534" r:id="rId76"/>
    <p:sldId id="355" r:id="rId77"/>
    <p:sldId id="532" r:id="rId78"/>
    <p:sldId id="317" r:id="rId79"/>
    <p:sldId id="395" r:id="rId80"/>
    <p:sldId id="396" r:id="rId81"/>
    <p:sldId id="337" r:id="rId82"/>
    <p:sldId id="325" r:id="rId83"/>
    <p:sldId id="326" r:id="rId84"/>
    <p:sldId id="327" r:id="rId85"/>
    <p:sldId id="328" r:id="rId86"/>
    <p:sldId id="329" r:id="rId87"/>
    <p:sldId id="330" r:id="rId88"/>
    <p:sldId id="331" r:id="rId89"/>
    <p:sldId id="332" r:id="rId90"/>
    <p:sldId id="333" r:id="rId91"/>
    <p:sldId id="334" r:id="rId92"/>
    <p:sldId id="335" r:id="rId93"/>
    <p:sldId id="336" r:id="rId94"/>
    <p:sldId id="427" r:id="rId95"/>
    <p:sldId id="397" r:id="rId96"/>
    <p:sldId id="428" r:id="rId97"/>
    <p:sldId id="455" r:id="rId98"/>
    <p:sldId id="535" r:id="rId99"/>
    <p:sldId id="356" r:id="rId100"/>
    <p:sldId id="413" r:id="rId101"/>
    <p:sldId id="415" r:id="rId102"/>
    <p:sldId id="464" r:id="rId103"/>
    <p:sldId id="463" r:id="rId104"/>
    <p:sldId id="533" r:id="rId105"/>
    <p:sldId id="462" r:id="rId106"/>
    <p:sldId id="358" r:id="rId107"/>
    <p:sldId id="360" r:id="rId108"/>
    <p:sldId id="470" r:id="rId109"/>
    <p:sldId id="469" r:id="rId110"/>
    <p:sldId id="398" r:id="rId1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7E297E69-796E-474C-87C5-1842F81F8949}">
          <p14:sldIdLst>
            <p14:sldId id="256"/>
            <p14:sldId id="257"/>
            <p14:sldId id="529"/>
            <p14:sldId id="488"/>
            <p14:sldId id="260"/>
          </p14:sldIdLst>
        </p14:section>
        <p14:section name="C1: Define Security Requirements" id="{601E569F-29B7-E446-B0E0-2ECB10B2ABEB}">
          <p14:sldIdLst>
            <p14:sldId id="471"/>
            <p14:sldId id="490"/>
            <p14:sldId id="491"/>
            <p14:sldId id="492"/>
            <p14:sldId id="493"/>
            <p14:sldId id="494"/>
            <p14:sldId id="495"/>
            <p14:sldId id="496"/>
            <p14:sldId id="483"/>
            <p14:sldId id="497"/>
            <p14:sldId id="486"/>
          </p14:sldIdLst>
        </p14:section>
        <p14:section name="C2: Leverage Security Frameworks and Libraries" id="{750D9304-FAEC-AA47-8EBA-39BAF2DDB51F}">
          <p14:sldIdLst>
            <p14:sldId id="357"/>
            <p14:sldId id="500"/>
            <p14:sldId id="498"/>
            <p14:sldId id="499"/>
            <p14:sldId id="489"/>
            <p14:sldId id="525"/>
          </p14:sldIdLst>
        </p14:section>
        <p14:section name="C3: Secure Database Access" id="{6DF4AF5F-A176-6A44-BC9D-815AAC284CD2}">
          <p14:sldIdLst>
            <p14:sldId id="258"/>
            <p14:sldId id="269"/>
            <p14:sldId id="430"/>
            <p14:sldId id="431"/>
            <p14:sldId id="348"/>
            <p14:sldId id="501"/>
            <p14:sldId id="526"/>
          </p14:sldIdLst>
        </p14:section>
        <p14:section name="C4: Encode and Escape Data" id="{E0BD19F8-EC72-804D-8F37-1D69F46C8032}">
          <p14:sldIdLst>
            <p14:sldId id="349"/>
            <p14:sldId id="279"/>
            <p14:sldId id="280"/>
            <p14:sldId id="505"/>
            <p14:sldId id="506"/>
            <p14:sldId id="507"/>
            <p14:sldId id="508"/>
            <p14:sldId id="509"/>
            <p14:sldId id="510"/>
            <p14:sldId id="503"/>
            <p14:sldId id="504"/>
            <p14:sldId id="527"/>
          </p14:sldIdLst>
        </p14:section>
        <p14:section name="C5: Validate All Inputs" id="{56872507-8A3E-844C-A3DF-EB9F18695245}">
          <p14:sldIdLst>
            <p14:sldId id="351"/>
            <p14:sldId id="511"/>
            <p14:sldId id="454"/>
            <p14:sldId id="512"/>
            <p14:sldId id="513"/>
            <p14:sldId id="514"/>
            <p14:sldId id="515"/>
          </p14:sldIdLst>
        </p14:section>
        <p14:section name="C6: Implement Digital Identity" id="{A5C415BD-66D0-9A41-8026-5E0A33B4A4A5}">
          <p14:sldIdLst>
            <p14:sldId id="353"/>
            <p14:sldId id="516"/>
            <p14:sldId id="453"/>
            <p14:sldId id="439"/>
            <p14:sldId id="440"/>
            <p14:sldId id="502"/>
            <p14:sldId id="442"/>
            <p14:sldId id="517"/>
            <p14:sldId id="518"/>
            <p14:sldId id="445"/>
            <p14:sldId id="519"/>
            <p14:sldId id="520"/>
            <p14:sldId id="521"/>
            <p14:sldId id="449"/>
            <p14:sldId id="522"/>
            <p14:sldId id="528"/>
            <p14:sldId id="524"/>
          </p14:sldIdLst>
        </p14:section>
        <p14:section name="C7: Enforce Access Control" id="{73AC59CF-405E-3A41-8B95-1328BE2EA345}">
          <p14:sldIdLst>
            <p14:sldId id="354"/>
            <p14:sldId id="424"/>
            <p14:sldId id="523"/>
            <p14:sldId id="352"/>
            <p14:sldId id="425"/>
            <p14:sldId id="388"/>
            <p14:sldId id="530"/>
            <p14:sldId id="531"/>
            <p14:sldId id="458"/>
            <p14:sldId id="534"/>
          </p14:sldIdLst>
        </p14:section>
        <p14:section name="C8: Protect Data Everywhere" id="{E77FA12F-CE4F-7E41-A663-1CBB2BC657C7}">
          <p14:sldIdLst>
            <p14:sldId id="355"/>
            <p14:sldId id="532"/>
            <p14:sldId id="317"/>
            <p14:sldId id="395"/>
            <p14:sldId id="396"/>
            <p14:sldId id="337"/>
            <p14:sldId id="325"/>
            <p14:sldId id="326"/>
            <p14:sldId id="327"/>
            <p14:sldId id="328"/>
            <p14:sldId id="329"/>
            <p14:sldId id="330"/>
            <p14:sldId id="331"/>
            <p14:sldId id="332"/>
            <p14:sldId id="333"/>
            <p14:sldId id="334"/>
            <p14:sldId id="335"/>
            <p14:sldId id="336"/>
            <p14:sldId id="427"/>
            <p14:sldId id="397"/>
            <p14:sldId id="428"/>
            <p14:sldId id="455"/>
            <p14:sldId id="535"/>
          </p14:sldIdLst>
        </p14:section>
        <p14:section name="C9: Implement Security Logging and Monitoring" id="{4E9E404E-FD58-0648-B12D-0F59A49C1D97}">
          <p14:sldIdLst>
            <p14:sldId id="356"/>
            <p14:sldId id="413"/>
            <p14:sldId id="415"/>
            <p14:sldId id="464"/>
            <p14:sldId id="463"/>
            <p14:sldId id="533"/>
            <p14:sldId id="462"/>
          </p14:sldIdLst>
        </p14:section>
        <p14:section name="C10: Handle All Errors and Exceptions" id="{0F5EE355-5216-1641-BD11-4EFB58437FF4}">
          <p14:sldIdLst>
            <p14:sldId id="358"/>
            <p14:sldId id="360"/>
          </p14:sldIdLst>
        </p14:section>
        <p14:section name="Conclusion" id="{286A10E0-C2A8-5E42-B3C7-B674A065E804}">
          <p14:sldIdLst>
            <p14:sldId id="470"/>
            <p14:sldId id="469"/>
            <p14:sldId id="398"/>
          </p14:sldIdLst>
        </p14:section>
      </p14:sectionLst>
    </p:ex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685"/>
    <a:srgbClr val="1C477B"/>
    <a:srgbClr val="D8A51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23" autoAdjust="0"/>
    <p:restoredTop sz="74444" autoAdjust="0"/>
  </p:normalViewPr>
  <p:slideViewPr>
    <p:cSldViewPr snapToGrid="0" snapToObjects="1" showGuides="1">
      <p:cViewPr varScale="1">
        <p:scale>
          <a:sx n="93" d="100"/>
          <a:sy n="93" d="100"/>
        </p:scale>
        <p:origin x="-1088" y="-104"/>
      </p:cViewPr>
      <p:guideLst>
        <p:guide orient="horz" pos="1620"/>
        <p:guide pos="2880"/>
      </p:guideLst>
    </p:cSldViewPr>
  </p:slideViewPr>
  <p:outlineViewPr>
    <p:cViewPr>
      <p:scale>
        <a:sx n="33" d="100"/>
        <a:sy n="33" d="100"/>
      </p:scale>
      <p:origin x="0" y="26456"/>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slide" Target="slides/slide107.xml"/><Relationship Id="rId109" Type="http://schemas.openxmlformats.org/officeDocument/2006/relationships/slide" Target="slides/slide10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10" Type="http://schemas.openxmlformats.org/officeDocument/2006/relationships/slide" Target="slides/slide109.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11" Type="http://schemas.openxmlformats.org/officeDocument/2006/relationships/slide" Target="slides/slide110.xml"/><Relationship Id="rId112" Type="http://schemas.openxmlformats.org/officeDocument/2006/relationships/notesMaster" Target="notesMasters/notesMaster1.xml"/><Relationship Id="rId113" Type="http://schemas.openxmlformats.org/officeDocument/2006/relationships/printerSettings" Target="printerSettings/printerSettings1.bin"/><Relationship Id="rId114" Type="http://schemas.openxmlformats.org/officeDocument/2006/relationships/presProps" Target="presProps.xml"/><Relationship Id="rId115" Type="http://schemas.openxmlformats.org/officeDocument/2006/relationships/viewProps" Target="viewProps.xml"/><Relationship Id="rId116" Type="http://schemas.openxmlformats.org/officeDocument/2006/relationships/theme" Target="theme/theme1.xml"/><Relationship Id="rId11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26534F-C263-4D66-9908-EB95F31D2385}"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fr-FR"/>
        </a:p>
      </dgm:t>
    </dgm:pt>
    <dgm:pt modelId="{CCB971B8-3477-4BC0-9814-131EC6EF3AE6}">
      <dgm:prSet phldrT="[Text]" custT="1"/>
      <dgm:spPr/>
      <dgm:t>
        <a:bodyPr anchor="t"/>
        <a:lstStyle/>
        <a:p>
          <a:pPr algn="ctr"/>
          <a:r>
            <a:rPr lang="fr-FR" sz="1500" b="1" dirty="0"/>
            <a:t>C1 Define Security Requirements</a:t>
          </a:r>
        </a:p>
      </dgm:t>
    </dgm:pt>
    <dgm:pt modelId="{52F94ED5-C76E-4699-AC32-58D638551346}" type="parTrans" cxnId="{3D12047E-F19A-485D-A157-E7D6FE171071}">
      <dgm:prSet/>
      <dgm:spPr/>
      <dgm:t>
        <a:bodyPr/>
        <a:lstStyle/>
        <a:p>
          <a:pPr algn="ctr"/>
          <a:endParaRPr lang="fr-FR"/>
        </a:p>
      </dgm:t>
    </dgm:pt>
    <dgm:pt modelId="{85599E56-7AE6-48F2-996D-585B85E1E33E}" type="sibTrans" cxnId="{3D12047E-F19A-485D-A157-E7D6FE171071}">
      <dgm:prSet/>
      <dgm:spPr/>
      <dgm:t>
        <a:bodyPr/>
        <a:lstStyle/>
        <a:p>
          <a:pPr algn="ctr"/>
          <a:endParaRPr lang="fr-FR"/>
        </a:p>
      </dgm:t>
    </dgm:pt>
    <dgm:pt modelId="{407FD6F4-DFBA-49AD-BB9F-79B270EAA9CA}">
      <dgm:prSet phldrT="[Text]" custT="1"/>
      <dgm:spPr/>
      <dgm:t>
        <a:bodyPr anchor="t"/>
        <a:lstStyle/>
        <a:p>
          <a:pPr algn="ctr"/>
          <a:r>
            <a:rPr lang="fr-FR" sz="1500" b="1" dirty="0"/>
            <a:t>C2 Leverage Security Frameworks and Libraries</a:t>
          </a:r>
        </a:p>
      </dgm:t>
    </dgm:pt>
    <dgm:pt modelId="{8E9CCAAE-D2B6-4CDB-B751-C890E58F4946}" type="parTrans" cxnId="{930E2C1B-9F6A-46AC-A54A-C2539C260D81}">
      <dgm:prSet/>
      <dgm:spPr/>
      <dgm:t>
        <a:bodyPr/>
        <a:lstStyle/>
        <a:p>
          <a:pPr algn="ctr"/>
          <a:endParaRPr lang="fr-FR"/>
        </a:p>
      </dgm:t>
    </dgm:pt>
    <dgm:pt modelId="{F74FF02C-AB98-467A-B185-4787439ECC2F}" type="sibTrans" cxnId="{930E2C1B-9F6A-46AC-A54A-C2539C260D81}">
      <dgm:prSet/>
      <dgm:spPr/>
      <dgm:t>
        <a:bodyPr/>
        <a:lstStyle/>
        <a:p>
          <a:pPr algn="ctr"/>
          <a:endParaRPr lang="fr-FR"/>
        </a:p>
      </dgm:t>
    </dgm:pt>
    <dgm:pt modelId="{42FC5F19-DE81-49D2-96E9-691CBAF462B7}">
      <dgm:prSet phldrT="[Text]" custT="1"/>
      <dgm:spPr/>
      <dgm:t>
        <a:bodyPr anchor="t"/>
        <a:lstStyle/>
        <a:p>
          <a:pPr algn="ctr"/>
          <a:r>
            <a:rPr lang="fr-FR" sz="1500" b="1" dirty="0"/>
            <a:t>C3 </a:t>
          </a:r>
          <a:r>
            <a:rPr lang="fr-FR" sz="1500" b="1" i="0" dirty="0"/>
            <a:t>Secure Database Access</a:t>
          </a:r>
          <a:endParaRPr lang="fr-FR" sz="1500" b="1" dirty="0"/>
        </a:p>
      </dgm:t>
    </dgm:pt>
    <dgm:pt modelId="{D300753A-B756-44FD-88FE-F137602354B3}" type="parTrans" cxnId="{B3F0C95B-817E-42F1-A03C-4C63ACE1C096}">
      <dgm:prSet/>
      <dgm:spPr/>
      <dgm:t>
        <a:bodyPr/>
        <a:lstStyle/>
        <a:p>
          <a:pPr algn="ctr"/>
          <a:endParaRPr lang="fr-FR"/>
        </a:p>
      </dgm:t>
    </dgm:pt>
    <dgm:pt modelId="{840B8C24-3ACE-456C-B8AF-6A1F07786137}" type="sibTrans" cxnId="{B3F0C95B-817E-42F1-A03C-4C63ACE1C096}">
      <dgm:prSet/>
      <dgm:spPr/>
      <dgm:t>
        <a:bodyPr/>
        <a:lstStyle/>
        <a:p>
          <a:pPr algn="ctr"/>
          <a:endParaRPr lang="fr-FR"/>
        </a:p>
      </dgm:t>
    </dgm:pt>
    <dgm:pt modelId="{85A20B14-DF11-493A-976A-1286CFC080E4}">
      <dgm:prSet phldrT="[Text]" custT="1"/>
      <dgm:spPr/>
      <dgm:t>
        <a:bodyPr anchor="t"/>
        <a:lstStyle/>
        <a:p>
          <a:pPr algn="ctr"/>
          <a:r>
            <a:rPr lang="fr-FR" sz="1500" b="1" dirty="0"/>
            <a:t>C4 Encode and Escape Data</a:t>
          </a:r>
        </a:p>
      </dgm:t>
    </dgm:pt>
    <dgm:pt modelId="{A1972DF9-AF3D-4C08-A7FC-01DF5D9FE8F9}" type="parTrans" cxnId="{76B704D2-A5D3-4C89-B47F-B35715213C3C}">
      <dgm:prSet/>
      <dgm:spPr/>
      <dgm:t>
        <a:bodyPr/>
        <a:lstStyle/>
        <a:p>
          <a:pPr algn="ctr"/>
          <a:endParaRPr lang="fr-FR"/>
        </a:p>
      </dgm:t>
    </dgm:pt>
    <dgm:pt modelId="{215453E2-96E0-411C-BEDE-B5CC06ED3016}" type="sibTrans" cxnId="{76B704D2-A5D3-4C89-B47F-B35715213C3C}">
      <dgm:prSet/>
      <dgm:spPr/>
      <dgm:t>
        <a:bodyPr/>
        <a:lstStyle/>
        <a:p>
          <a:pPr algn="ctr"/>
          <a:endParaRPr lang="fr-FR"/>
        </a:p>
      </dgm:t>
    </dgm:pt>
    <dgm:pt modelId="{B24580C2-76B1-4EE2-B444-46F49921F719}">
      <dgm:prSet phldrT="[Text]" custT="1"/>
      <dgm:spPr/>
      <dgm:t>
        <a:bodyPr anchor="t"/>
        <a:lstStyle/>
        <a:p>
          <a:pPr algn="ctr"/>
          <a:r>
            <a:rPr lang="en-US" sz="1500" b="1" dirty="0"/>
            <a:t>C5 Validate All Imputs</a:t>
          </a:r>
          <a:endParaRPr lang="fr-FR" sz="1500" b="1" dirty="0"/>
        </a:p>
      </dgm:t>
    </dgm:pt>
    <dgm:pt modelId="{62A06AE9-0836-461D-8344-D8888D0E1FEE}" type="parTrans" cxnId="{2280BAA1-DE2E-4ABB-A20A-BF1A9D43EB15}">
      <dgm:prSet/>
      <dgm:spPr/>
      <dgm:t>
        <a:bodyPr/>
        <a:lstStyle/>
        <a:p>
          <a:pPr algn="ctr"/>
          <a:endParaRPr lang="fr-FR"/>
        </a:p>
      </dgm:t>
    </dgm:pt>
    <dgm:pt modelId="{70936D73-6164-47C1-9E3B-90496548737B}" type="sibTrans" cxnId="{2280BAA1-DE2E-4ABB-A20A-BF1A9D43EB15}">
      <dgm:prSet/>
      <dgm:spPr/>
      <dgm:t>
        <a:bodyPr/>
        <a:lstStyle/>
        <a:p>
          <a:pPr algn="ctr"/>
          <a:endParaRPr lang="fr-FR"/>
        </a:p>
      </dgm:t>
    </dgm:pt>
    <dgm:pt modelId="{137FCB4F-8F9F-4DD6-998D-40CC1854DAEF}">
      <dgm:prSet phldrT="[Text]" custT="1"/>
      <dgm:spPr/>
      <dgm:t>
        <a:bodyPr anchor="t"/>
        <a:lstStyle/>
        <a:p>
          <a:pPr algn="ctr"/>
          <a:r>
            <a:rPr lang="fr-FR" sz="1500" b="1" dirty="0"/>
            <a:t>C6 Implement Digital Identity</a:t>
          </a:r>
        </a:p>
      </dgm:t>
    </dgm:pt>
    <dgm:pt modelId="{66447E93-A978-42C5-AF74-7804BBA39F72}" type="parTrans" cxnId="{93405951-A760-4CC1-B347-C490DD2440A3}">
      <dgm:prSet/>
      <dgm:spPr/>
      <dgm:t>
        <a:bodyPr/>
        <a:lstStyle/>
        <a:p>
          <a:pPr algn="ctr"/>
          <a:endParaRPr lang="fr-FR"/>
        </a:p>
      </dgm:t>
    </dgm:pt>
    <dgm:pt modelId="{DFD5DB9B-30E7-428F-8DEB-CFF30B862587}" type="sibTrans" cxnId="{93405951-A760-4CC1-B347-C490DD2440A3}">
      <dgm:prSet/>
      <dgm:spPr/>
      <dgm:t>
        <a:bodyPr/>
        <a:lstStyle/>
        <a:p>
          <a:pPr algn="ctr"/>
          <a:endParaRPr lang="fr-FR"/>
        </a:p>
      </dgm:t>
    </dgm:pt>
    <dgm:pt modelId="{D5B26DBD-B737-4007-8F11-59E8C98802CF}">
      <dgm:prSet phldrT="[Text]" custT="1"/>
      <dgm:spPr/>
      <dgm:t>
        <a:bodyPr anchor="t"/>
        <a:lstStyle/>
        <a:p>
          <a:pPr algn="ctr"/>
          <a:r>
            <a:rPr lang="fr-FR" sz="1500" b="1" dirty="0"/>
            <a:t>C7 Enforce Access Control</a:t>
          </a:r>
        </a:p>
      </dgm:t>
    </dgm:pt>
    <dgm:pt modelId="{54C73017-42F8-4839-A5D1-54C2FA171330}" type="parTrans" cxnId="{A96D59C1-0E5C-4EC5-8878-192D8FF59FAA}">
      <dgm:prSet/>
      <dgm:spPr/>
      <dgm:t>
        <a:bodyPr/>
        <a:lstStyle/>
        <a:p>
          <a:pPr algn="ctr"/>
          <a:endParaRPr lang="fr-FR"/>
        </a:p>
      </dgm:t>
    </dgm:pt>
    <dgm:pt modelId="{E3DE1A8D-D0C8-480D-B9BE-E9C96BA144AB}" type="sibTrans" cxnId="{A96D59C1-0E5C-4EC5-8878-192D8FF59FAA}">
      <dgm:prSet/>
      <dgm:spPr/>
      <dgm:t>
        <a:bodyPr/>
        <a:lstStyle/>
        <a:p>
          <a:pPr algn="ctr"/>
          <a:endParaRPr lang="fr-FR"/>
        </a:p>
      </dgm:t>
    </dgm:pt>
    <dgm:pt modelId="{88734D1E-F82D-45C0-901C-D9FF309C77A9}">
      <dgm:prSet phldrT="[Text]" custT="1"/>
      <dgm:spPr/>
      <dgm:t>
        <a:bodyPr anchor="t"/>
        <a:lstStyle/>
        <a:p>
          <a:pPr algn="ctr"/>
          <a:r>
            <a:rPr lang="en-US" sz="1500" b="1" dirty="0"/>
            <a:t>C8 Protect Data Everywhere</a:t>
          </a:r>
          <a:endParaRPr lang="fr-FR" sz="1500" b="1" dirty="0"/>
        </a:p>
      </dgm:t>
    </dgm:pt>
    <dgm:pt modelId="{87493F2D-3CF9-497E-825D-43B1E274FFB0}" type="parTrans" cxnId="{AAC5698B-AA89-4DFC-9401-83302CE50C21}">
      <dgm:prSet/>
      <dgm:spPr/>
      <dgm:t>
        <a:bodyPr/>
        <a:lstStyle/>
        <a:p>
          <a:pPr algn="ctr"/>
          <a:endParaRPr lang="fr-FR"/>
        </a:p>
      </dgm:t>
    </dgm:pt>
    <dgm:pt modelId="{95BDF074-B235-4E4C-BBB4-880F5E152B84}" type="sibTrans" cxnId="{AAC5698B-AA89-4DFC-9401-83302CE50C21}">
      <dgm:prSet/>
      <dgm:spPr/>
      <dgm:t>
        <a:bodyPr/>
        <a:lstStyle/>
        <a:p>
          <a:pPr algn="ctr"/>
          <a:endParaRPr lang="fr-FR"/>
        </a:p>
      </dgm:t>
    </dgm:pt>
    <dgm:pt modelId="{637D3E78-4832-4EFB-87E1-A00D0132B727}">
      <dgm:prSet phldrT="[Text]" custT="1"/>
      <dgm:spPr/>
      <dgm:t>
        <a:bodyPr anchor="t"/>
        <a:lstStyle/>
        <a:p>
          <a:pPr algn="ctr"/>
          <a:r>
            <a:rPr lang="en-US" sz="1500" b="1" dirty="0"/>
            <a:t>C9 Implement Security Logging and Monitoring</a:t>
          </a:r>
          <a:endParaRPr lang="fr-FR" sz="1500" b="1" dirty="0"/>
        </a:p>
      </dgm:t>
    </dgm:pt>
    <dgm:pt modelId="{CB01D4F3-2D5B-40C6-AE97-2E2747FB36D2}" type="parTrans" cxnId="{4834B512-D72D-412F-9F74-34C691C71BFE}">
      <dgm:prSet/>
      <dgm:spPr/>
      <dgm:t>
        <a:bodyPr/>
        <a:lstStyle/>
        <a:p>
          <a:pPr algn="ctr"/>
          <a:endParaRPr lang="fr-FR"/>
        </a:p>
      </dgm:t>
    </dgm:pt>
    <dgm:pt modelId="{136A7843-0BAC-4774-AC0C-3FCCD60CB956}" type="sibTrans" cxnId="{4834B512-D72D-412F-9F74-34C691C71BFE}">
      <dgm:prSet/>
      <dgm:spPr/>
      <dgm:t>
        <a:bodyPr/>
        <a:lstStyle/>
        <a:p>
          <a:pPr algn="ctr"/>
          <a:endParaRPr lang="fr-FR"/>
        </a:p>
      </dgm:t>
    </dgm:pt>
    <dgm:pt modelId="{16D549C0-15B9-4CA3-9055-6B4DF720BD5D}">
      <dgm:prSet phldrT="[Text]" custT="1"/>
      <dgm:spPr/>
      <dgm:t>
        <a:bodyPr anchor="t"/>
        <a:lstStyle/>
        <a:p>
          <a:pPr algn="ctr"/>
          <a:r>
            <a:rPr lang="fr-FR" sz="1500" b="1" dirty="0"/>
            <a:t>C10 Handle All Errors and Exceptions</a:t>
          </a:r>
        </a:p>
      </dgm:t>
    </dgm:pt>
    <dgm:pt modelId="{7F05936E-65A7-496C-B9CC-4C2A2A237116}" type="parTrans" cxnId="{2ED66849-5F76-4732-A025-C0D1F8720A17}">
      <dgm:prSet/>
      <dgm:spPr/>
      <dgm:t>
        <a:bodyPr/>
        <a:lstStyle/>
        <a:p>
          <a:pPr algn="ctr"/>
          <a:endParaRPr lang="fr-FR"/>
        </a:p>
      </dgm:t>
    </dgm:pt>
    <dgm:pt modelId="{FA257146-801B-4733-A918-6197A6969661}" type="sibTrans" cxnId="{2ED66849-5F76-4732-A025-C0D1F8720A17}">
      <dgm:prSet/>
      <dgm:spPr/>
      <dgm:t>
        <a:bodyPr/>
        <a:lstStyle/>
        <a:p>
          <a:pPr algn="ctr"/>
          <a:endParaRPr lang="fr-FR"/>
        </a:p>
      </dgm:t>
    </dgm:pt>
    <dgm:pt modelId="{DD27E173-EB62-4A70-8AEB-65F60076FC9F}" type="pres">
      <dgm:prSet presAssocID="{3B26534F-C263-4D66-9908-EB95F31D2385}" presName="diagram" presStyleCnt="0">
        <dgm:presLayoutVars>
          <dgm:dir/>
          <dgm:resizeHandles val="exact"/>
        </dgm:presLayoutVars>
      </dgm:prSet>
      <dgm:spPr/>
      <dgm:t>
        <a:bodyPr/>
        <a:lstStyle/>
        <a:p>
          <a:endParaRPr lang="en-US"/>
        </a:p>
      </dgm:t>
    </dgm:pt>
    <dgm:pt modelId="{F9B738FB-721A-40F1-B230-D65D88994429}" type="pres">
      <dgm:prSet presAssocID="{CCB971B8-3477-4BC0-9814-131EC6EF3AE6}" presName="node" presStyleLbl="node1" presStyleIdx="0" presStyleCnt="10">
        <dgm:presLayoutVars>
          <dgm:bulletEnabled val="1"/>
        </dgm:presLayoutVars>
      </dgm:prSet>
      <dgm:spPr/>
      <dgm:t>
        <a:bodyPr/>
        <a:lstStyle/>
        <a:p>
          <a:endParaRPr lang="en-US"/>
        </a:p>
      </dgm:t>
    </dgm:pt>
    <dgm:pt modelId="{B7D809A3-0A6D-4B95-AE6F-32255AF1ABE5}" type="pres">
      <dgm:prSet presAssocID="{85599E56-7AE6-48F2-996D-585B85E1E33E}" presName="sibTrans" presStyleCnt="0"/>
      <dgm:spPr/>
    </dgm:pt>
    <dgm:pt modelId="{51315160-EC5C-4B37-86E7-BDB7E6AA8938}" type="pres">
      <dgm:prSet presAssocID="{407FD6F4-DFBA-49AD-BB9F-79B270EAA9CA}" presName="node" presStyleLbl="node1" presStyleIdx="1" presStyleCnt="10">
        <dgm:presLayoutVars>
          <dgm:bulletEnabled val="1"/>
        </dgm:presLayoutVars>
      </dgm:prSet>
      <dgm:spPr/>
      <dgm:t>
        <a:bodyPr/>
        <a:lstStyle/>
        <a:p>
          <a:endParaRPr lang="en-US"/>
        </a:p>
      </dgm:t>
    </dgm:pt>
    <dgm:pt modelId="{D7CBAA33-6199-487B-A69E-B5FA9584A15C}" type="pres">
      <dgm:prSet presAssocID="{F74FF02C-AB98-467A-B185-4787439ECC2F}" presName="sibTrans" presStyleCnt="0"/>
      <dgm:spPr/>
    </dgm:pt>
    <dgm:pt modelId="{BCDA4301-B001-45CB-A0DF-81173A9A1A61}" type="pres">
      <dgm:prSet presAssocID="{42FC5F19-DE81-49D2-96E9-691CBAF462B7}" presName="node" presStyleLbl="node1" presStyleIdx="2" presStyleCnt="10">
        <dgm:presLayoutVars>
          <dgm:bulletEnabled val="1"/>
        </dgm:presLayoutVars>
      </dgm:prSet>
      <dgm:spPr/>
      <dgm:t>
        <a:bodyPr/>
        <a:lstStyle/>
        <a:p>
          <a:endParaRPr lang="en-US"/>
        </a:p>
      </dgm:t>
    </dgm:pt>
    <dgm:pt modelId="{E0ABBF9F-486E-4755-A6C3-300C70958453}" type="pres">
      <dgm:prSet presAssocID="{840B8C24-3ACE-456C-B8AF-6A1F07786137}" presName="sibTrans" presStyleCnt="0"/>
      <dgm:spPr/>
    </dgm:pt>
    <dgm:pt modelId="{CCC989E0-0DFF-449D-95C6-C78EE2D295AD}" type="pres">
      <dgm:prSet presAssocID="{85A20B14-DF11-493A-976A-1286CFC080E4}" presName="node" presStyleLbl="node1" presStyleIdx="3" presStyleCnt="10">
        <dgm:presLayoutVars>
          <dgm:bulletEnabled val="1"/>
        </dgm:presLayoutVars>
      </dgm:prSet>
      <dgm:spPr/>
      <dgm:t>
        <a:bodyPr/>
        <a:lstStyle/>
        <a:p>
          <a:endParaRPr lang="en-US"/>
        </a:p>
      </dgm:t>
    </dgm:pt>
    <dgm:pt modelId="{723ED9B2-CAD9-4B42-9EE2-683290B430F0}" type="pres">
      <dgm:prSet presAssocID="{215453E2-96E0-411C-BEDE-B5CC06ED3016}" presName="sibTrans" presStyleCnt="0"/>
      <dgm:spPr/>
    </dgm:pt>
    <dgm:pt modelId="{4942891C-26AB-4AAF-9992-762208DD347E}" type="pres">
      <dgm:prSet presAssocID="{B24580C2-76B1-4EE2-B444-46F49921F719}" presName="node" presStyleLbl="node1" presStyleIdx="4" presStyleCnt="10">
        <dgm:presLayoutVars>
          <dgm:bulletEnabled val="1"/>
        </dgm:presLayoutVars>
      </dgm:prSet>
      <dgm:spPr/>
      <dgm:t>
        <a:bodyPr/>
        <a:lstStyle/>
        <a:p>
          <a:endParaRPr lang="en-US"/>
        </a:p>
      </dgm:t>
    </dgm:pt>
    <dgm:pt modelId="{0A6BB07F-A9E6-48EE-83E6-20879DB7CB18}" type="pres">
      <dgm:prSet presAssocID="{70936D73-6164-47C1-9E3B-90496548737B}" presName="sibTrans" presStyleCnt="0"/>
      <dgm:spPr/>
    </dgm:pt>
    <dgm:pt modelId="{ACBB974A-1429-4BDE-9805-F58B25699D28}" type="pres">
      <dgm:prSet presAssocID="{137FCB4F-8F9F-4DD6-998D-40CC1854DAEF}" presName="node" presStyleLbl="node1" presStyleIdx="5" presStyleCnt="10">
        <dgm:presLayoutVars>
          <dgm:bulletEnabled val="1"/>
        </dgm:presLayoutVars>
      </dgm:prSet>
      <dgm:spPr/>
      <dgm:t>
        <a:bodyPr/>
        <a:lstStyle/>
        <a:p>
          <a:endParaRPr lang="en-US"/>
        </a:p>
      </dgm:t>
    </dgm:pt>
    <dgm:pt modelId="{28790382-A33E-4AC0-A3CA-6859139EA313}" type="pres">
      <dgm:prSet presAssocID="{DFD5DB9B-30E7-428F-8DEB-CFF30B862587}" presName="sibTrans" presStyleCnt="0"/>
      <dgm:spPr/>
    </dgm:pt>
    <dgm:pt modelId="{7EA96771-28D4-4CC2-907E-A49BF8D5ED5C}" type="pres">
      <dgm:prSet presAssocID="{D5B26DBD-B737-4007-8F11-59E8C98802CF}" presName="node" presStyleLbl="node1" presStyleIdx="6" presStyleCnt="10">
        <dgm:presLayoutVars>
          <dgm:bulletEnabled val="1"/>
        </dgm:presLayoutVars>
      </dgm:prSet>
      <dgm:spPr/>
      <dgm:t>
        <a:bodyPr/>
        <a:lstStyle/>
        <a:p>
          <a:endParaRPr lang="en-US"/>
        </a:p>
      </dgm:t>
    </dgm:pt>
    <dgm:pt modelId="{6720C25D-C006-4059-AE13-4DB46FA4894F}" type="pres">
      <dgm:prSet presAssocID="{E3DE1A8D-D0C8-480D-B9BE-E9C96BA144AB}" presName="sibTrans" presStyleCnt="0"/>
      <dgm:spPr/>
    </dgm:pt>
    <dgm:pt modelId="{ED62E311-2F42-4A35-B3AD-FF32DD444DE5}" type="pres">
      <dgm:prSet presAssocID="{88734D1E-F82D-45C0-901C-D9FF309C77A9}" presName="node" presStyleLbl="node1" presStyleIdx="7" presStyleCnt="10">
        <dgm:presLayoutVars>
          <dgm:bulletEnabled val="1"/>
        </dgm:presLayoutVars>
      </dgm:prSet>
      <dgm:spPr/>
      <dgm:t>
        <a:bodyPr/>
        <a:lstStyle/>
        <a:p>
          <a:endParaRPr lang="en-US"/>
        </a:p>
      </dgm:t>
    </dgm:pt>
    <dgm:pt modelId="{4D954229-CC87-4583-A4E5-E82DCE3DC9AD}" type="pres">
      <dgm:prSet presAssocID="{95BDF074-B235-4E4C-BBB4-880F5E152B84}" presName="sibTrans" presStyleCnt="0"/>
      <dgm:spPr/>
    </dgm:pt>
    <dgm:pt modelId="{B13DB3B7-AED0-416A-AD7A-F681300AA420}" type="pres">
      <dgm:prSet presAssocID="{637D3E78-4832-4EFB-87E1-A00D0132B727}" presName="node" presStyleLbl="node1" presStyleIdx="8" presStyleCnt="10">
        <dgm:presLayoutVars>
          <dgm:bulletEnabled val="1"/>
        </dgm:presLayoutVars>
      </dgm:prSet>
      <dgm:spPr/>
      <dgm:t>
        <a:bodyPr/>
        <a:lstStyle/>
        <a:p>
          <a:endParaRPr lang="en-US"/>
        </a:p>
      </dgm:t>
    </dgm:pt>
    <dgm:pt modelId="{4ACDCB79-75B1-402F-9AB4-9F853A227F64}" type="pres">
      <dgm:prSet presAssocID="{136A7843-0BAC-4774-AC0C-3FCCD60CB956}" presName="sibTrans" presStyleCnt="0"/>
      <dgm:spPr/>
    </dgm:pt>
    <dgm:pt modelId="{ADDAF73E-903B-49E5-A3C8-FD6BB43CB0C2}" type="pres">
      <dgm:prSet presAssocID="{16D549C0-15B9-4CA3-9055-6B4DF720BD5D}" presName="node" presStyleLbl="node1" presStyleIdx="9" presStyleCnt="10">
        <dgm:presLayoutVars>
          <dgm:bulletEnabled val="1"/>
        </dgm:presLayoutVars>
      </dgm:prSet>
      <dgm:spPr/>
      <dgm:t>
        <a:bodyPr/>
        <a:lstStyle/>
        <a:p>
          <a:endParaRPr lang="en-US"/>
        </a:p>
      </dgm:t>
    </dgm:pt>
  </dgm:ptLst>
  <dgm:cxnLst>
    <dgm:cxn modelId="{B5CBE5EB-0370-4D8D-A874-982BA991CA4D}" type="presOf" srcId="{CCB971B8-3477-4BC0-9814-131EC6EF3AE6}" destId="{F9B738FB-721A-40F1-B230-D65D88994429}" srcOrd="0" destOrd="0" presId="urn:microsoft.com/office/officeart/2005/8/layout/default"/>
    <dgm:cxn modelId="{61E24286-8753-4CDE-8D59-530835AFEDF4}" type="presOf" srcId="{D5B26DBD-B737-4007-8F11-59E8C98802CF}" destId="{7EA96771-28D4-4CC2-907E-A49BF8D5ED5C}" srcOrd="0" destOrd="0" presId="urn:microsoft.com/office/officeart/2005/8/layout/default"/>
    <dgm:cxn modelId="{AAC5698B-AA89-4DFC-9401-83302CE50C21}" srcId="{3B26534F-C263-4D66-9908-EB95F31D2385}" destId="{88734D1E-F82D-45C0-901C-D9FF309C77A9}" srcOrd="7" destOrd="0" parTransId="{87493F2D-3CF9-497E-825D-43B1E274FFB0}" sibTransId="{95BDF074-B235-4E4C-BBB4-880F5E152B84}"/>
    <dgm:cxn modelId="{A96D59C1-0E5C-4EC5-8878-192D8FF59FAA}" srcId="{3B26534F-C263-4D66-9908-EB95F31D2385}" destId="{D5B26DBD-B737-4007-8F11-59E8C98802CF}" srcOrd="6" destOrd="0" parTransId="{54C73017-42F8-4839-A5D1-54C2FA171330}" sibTransId="{E3DE1A8D-D0C8-480D-B9BE-E9C96BA144AB}"/>
    <dgm:cxn modelId="{3D12047E-F19A-485D-A157-E7D6FE171071}" srcId="{3B26534F-C263-4D66-9908-EB95F31D2385}" destId="{CCB971B8-3477-4BC0-9814-131EC6EF3AE6}" srcOrd="0" destOrd="0" parTransId="{52F94ED5-C76E-4699-AC32-58D638551346}" sibTransId="{85599E56-7AE6-48F2-996D-585B85E1E33E}"/>
    <dgm:cxn modelId="{5E620171-893B-4F75-9283-7800FC07B585}" type="presOf" srcId="{B24580C2-76B1-4EE2-B444-46F49921F719}" destId="{4942891C-26AB-4AAF-9992-762208DD347E}" srcOrd="0" destOrd="0" presId="urn:microsoft.com/office/officeart/2005/8/layout/default"/>
    <dgm:cxn modelId="{2ED66849-5F76-4732-A025-C0D1F8720A17}" srcId="{3B26534F-C263-4D66-9908-EB95F31D2385}" destId="{16D549C0-15B9-4CA3-9055-6B4DF720BD5D}" srcOrd="9" destOrd="0" parTransId="{7F05936E-65A7-496C-B9CC-4C2A2A237116}" sibTransId="{FA257146-801B-4733-A918-6197A6969661}"/>
    <dgm:cxn modelId="{9B216EB2-165C-451F-BD37-82AB8DBD23C6}" type="presOf" srcId="{637D3E78-4832-4EFB-87E1-A00D0132B727}" destId="{B13DB3B7-AED0-416A-AD7A-F681300AA420}" srcOrd="0" destOrd="0" presId="urn:microsoft.com/office/officeart/2005/8/layout/default"/>
    <dgm:cxn modelId="{25FC0F94-C1AB-48EC-9019-4119531E1211}" type="presOf" srcId="{88734D1E-F82D-45C0-901C-D9FF309C77A9}" destId="{ED62E311-2F42-4A35-B3AD-FF32DD444DE5}" srcOrd="0" destOrd="0" presId="urn:microsoft.com/office/officeart/2005/8/layout/default"/>
    <dgm:cxn modelId="{129CB671-64E0-4C86-AB30-B8176B595957}" type="presOf" srcId="{3B26534F-C263-4D66-9908-EB95F31D2385}" destId="{DD27E173-EB62-4A70-8AEB-65F60076FC9F}" srcOrd="0" destOrd="0" presId="urn:microsoft.com/office/officeart/2005/8/layout/default"/>
    <dgm:cxn modelId="{93405951-A760-4CC1-B347-C490DD2440A3}" srcId="{3B26534F-C263-4D66-9908-EB95F31D2385}" destId="{137FCB4F-8F9F-4DD6-998D-40CC1854DAEF}" srcOrd="5" destOrd="0" parTransId="{66447E93-A978-42C5-AF74-7804BBA39F72}" sibTransId="{DFD5DB9B-30E7-428F-8DEB-CFF30B862587}"/>
    <dgm:cxn modelId="{4834B512-D72D-412F-9F74-34C691C71BFE}" srcId="{3B26534F-C263-4D66-9908-EB95F31D2385}" destId="{637D3E78-4832-4EFB-87E1-A00D0132B727}" srcOrd="8" destOrd="0" parTransId="{CB01D4F3-2D5B-40C6-AE97-2E2747FB36D2}" sibTransId="{136A7843-0BAC-4774-AC0C-3FCCD60CB956}"/>
    <dgm:cxn modelId="{B47EBE05-13D5-40BD-A1A1-5D2002F71CF7}" type="presOf" srcId="{42FC5F19-DE81-49D2-96E9-691CBAF462B7}" destId="{BCDA4301-B001-45CB-A0DF-81173A9A1A61}" srcOrd="0" destOrd="0" presId="urn:microsoft.com/office/officeart/2005/8/layout/default"/>
    <dgm:cxn modelId="{930E2C1B-9F6A-46AC-A54A-C2539C260D81}" srcId="{3B26534F-C263-4D66-9908-EB95F31D2385}" destId="{407FD6F4-DFBA-49AD-BB9F-79B270EAA9CA}" srcOrd="1" destOrd="0" parTransId="{8E9CCAAE-D2B6-4CDB-B751-C890E58F4946}" sibTransId="{F74FF02C-AB98-467A-B185-4787439ECC2F}"/>
    <dgm:cxn modelId="{2280BAA1-DE2E-4ABB-A20A-BF1A9D43EB15}" srcId="{3B26534F-C263-4D66-9908-EB95F31D2385}" destId="{B24580C2-76B1-4EE2-B444-46F49921F719}" srcOrd="4" destOrd="0" parTransId="{62A06AE9-0836-461D-8344-D8888D0E1FEE}" sibTransId="{70936D73-6164-47C1-9E3B-90496548737B}"/>
    <dgm:cxn modelId="{76B704D2-A5D3-4C89-B47F-B35715213C3C}" srcId="{3B26534F-C263-4D66-9908-EB95F31D2385}" destId="{85A20B14-DF11-493A-976A-1286CFC080E4}" srcOrd="3" destOrd="0" parTransId="{A1972DF9-AF3D-4C08-A7FC-01DF5D9FE8F9}" sibTransId="{215453E2-96E0-411C-BEDE-B5CC06ED3016}"/>
    <dgm:cxn modelId="{B56CB01A-736F-40B6-8181-5F29D5CF3854}" type="presOf" srcId="{85A20B14-DF11-493A-976A-1286CFC080E4}" destId="{CCC989E0-0DFF-449D-95C6-C78EE2D295AD}" srcOrd="0" destOrd="0" presId="urn:microsoft.com/office/officeart/2005/8/layout/default"/>
    <dgm:cxn modelId="{B3F0C95B-817E-42F1-A03C-4C63ACE1C096}" srcId="{3B26534F-C263-4D66-9908-EB95F31D2385}" destId="{42FC5F19-DE81-49D2-96E9-691CBAF462B7}" srcOrd="2" destOrd="0" parTransId="{D300753A-B756-44FD-88FE-F137602354B3}" sibTransId="{840B8C24-3ACE-456C-B8AF-6A1F07786137}"/>
    <dgm:cxn modelId="{04E1F150-D7C0-4490-BEEE-A2985A224E42}" type="presOf" srcId="{137FCB4F-8F9F-4DD6-998D-40CC1854DAEF}" destId="{ACBB974A-1429-4BDE-9805-F58B25699D28}" srcOrd="0" destOrd="0" presId="urn:microsoft.com/office/officeart/2005/8/layout/default"/>
    <dgm:cxn modelId="{1B05AC12-FBFB-416E-884F-5B8C34CF8F0F}" type="presOf" srcId="{407FD6F4-DFBA-49AD-BB9F-79B270EAA9CA}" destId="{51315160-EC5C-4B37-86E7-BDB7E6AA8938}" srcOrd="0" destOrd="0" presId="urn:microsoft.com/office/officeart/2005/8/layout/default"/>
    <dgm:cxn modelId="{9DE7C44A-340B-4B1F-8C9C-98FC193B91BE}" type="presOf" srcId="{16D549C0-15B9-4CA3-9055-6B4DF720BD5D}" destId="{ADDAF73E-903B-49E5-A3C8-FD6BB43CB0C2}" srcOrd="0" destOrd="0" presId="urn:microsoft.com/office/officeart/2005/8/layout/default"/>
    <dgm:cxn modelId="{3BF6A7E0-9B55-41B4-908C-6C0710541F1D}" type="presParOf" srcId="{DD27E173-EB62-4A70-8AEB-65F60076FC9F}" destId="{F9B738FB-721A-40F1-B230-D65D88994429}" srcOrd="0" destOrd="0" presId="urn:microsoft.com/office/officeart/2005/8/layout/default"/>
    <dgm:cxn modelId="{F7A46581-4F9B-4128-BDCB-F52646934D83}" type="presParOf" srcId="{DD27E173-EB62-4A70-8AEB-65F60076FC9F}" destId="{B7D809A3-0A6D-4B95-AE6F-32255AF1ABE5}" srcOrd="1" destOrd="0" presId="urn:microsoft.com/office/officeart/2005/8/layout/default"/>
    <dgm:cxn modelId="{03AFC225-C9CE-4E46-8C7A-6011740F0A37}" type="presParOf" srcId="{DD27E173-EB62-4A70-8AEB-65F60076FC9F}" destId="{51315160-EC5C-4B37-86E7-BDB7E6AA8938}" srcOrd="2" destOrd="0" presId="urn:microsoft.com/office/officeart/2005/8/layout/default"/>
    <dgm:cxn modelId="{F8721046-F36E-4B70-AD79-9CF9F58595FB}" type="presParOf" srcId="{DD27E173-EB62-4A70-8AEB-65F60076FC9F}" destId="{D7CBAA33-6199-487B-A69E-B5FA9584A15C}" srcOrd="3" destOrd="0" presId="urn:microsoft.com/office/officeart/2005/8/layout/default"/>
    <dgm:cxn modelId="{0AC7E79C-78DE-4510-ADAA-24A32690EDB1}" type="presParOf" srcId="{DD27E173-EB62-4A70-8AEB-65F60076FC9F}" destId="{BCDA4301-B001-45CB-A0DF-81173A9A1A61}" srcOrd="4" destOrd="0" presId="urn:microsoft.com/office/officeart/2005/8/layout/default"/>
    <dgm:cxn modelId="{C9A90F05-A26D-465F-97CC-B5CC634AF203}" type="presParOf" srcId="{DD27E173-EB62-4A70-8AEB-65F60076FC9F}" destId="{E0ABBF9F-486E-4755-A6C3-300C70958453}" srcOrd="5" destOrd="0" presId="urn:microsoft.com/office/officeart/2005/8/layout/default"/>
    <dgm:cxn modelId="{20795442-C8FA-4BA4-ABAC-3B4AA06F465A}" type="presParOf" srcId="{DD27E173-EB62-4A70-8AEB-65F60076FC9F}" destId="{CCC989E0-0DFF-449D-95C6-C78EE2D295AD}" srcOrd="6" destOrd="0" presId="urn:microsoft.com/office/officeart/2005/8/layout/default"/>
    <dgm:cxn modelId="{5B38EF60-5C4C-4F2A-8AA9-D92E6C0623E0}" type="presParOf" srcId="{DD27E173-EB62-4A70-8AEB-65F60076FC9F}" destId="{723ED9B2-CAD9-4B42-9EE2-683290B430F0}" srcOrd="7" destOrd="0" presId="urn:microsoft.com/office/officeart/2005/8/layout/default"/>
    <dgm:cxn modelId="{FAD1887E-841F-445E-942F-44191292CCB7}" type="presParOf" srcId="{DD27E173-EB62-4A70-8AEB-65F60076FC9F}" destId="{4942891C-26AB-4AAF-9992-762208DD347E}" srcOrd="8" destOrd="0" presId="urn:microsoft.com/office/officeart/2005/8/layout/default"/>
    <dgm:cxn modelId="{1556FDD6-1FB5-4C89-AB1F-D715981AF577}" type="presParOf" srcId="{DD27E173-EB62-4A70-8AEB-65F60076FC9F}" destId="{0A6BB07F-A9E6-48EE-83E6-20879DB7CB18}" srcOrd="9" destOrd="0" presId="urn:microsoft.com/office/officeart/2005/8/layout/default"/>
    <dgm:cxn modelId="{6BD9D439-120F-4F44-8D0D-E6AA971A2FB4}" type="presParOf" srcId="{DD27E173-EB62-4A70-8AEB-65F60076FC9F}" destId="{ACBB974A-1429-4BDE-9805-F58B25699D28}" srcOrd="10" destOrd="0" presId="urn:microsoft.com/office/officeart/2005/8/layout/default"/>
    <dgm:cxn modelId="{159A1F1A-E540-44BD-8D39-8DB754712B5B}" type="presParOf" srcId="{DD27E173-EB62-4A70-8AEB-65F60076FC9F}" destId="{28790382-A33E-4AC0-A3CA-6859139EA313}" srcOrd="11" destOrd="0" presId="urn:microsoft.com/office/officeart/2005/8/layout/default"/>
    <dgm:cxn modelId="{F9FF6FCC-012E-4C0F-A8F3-23E48A836DDA}" type="presParOf" srcId="{DD27E173-EB62-4A70-8AEB-65F60076FC9F}" destId="{7EA96771-28D4-4CC2-907E-A49BF8D5ED5C}" srcOrd="12" destOrd="0" presId="urn:microsoft.com/office/officeart/2005/8/layout/default"/>
    <dgm:cxn modelId="{B0224C82-CF4A-41DC-A29C-345DD13C14F3}" type="presParOf" srcId="{DD27E173-EB62-4A70-8AEB-65F60076FC9F}" destId="{6720C25D-C006-4059-AE13-4DB46FA4894F}" srcOrd="13" destOrd="0" presId="urn:microsoft.com/office/officeart/2005/8/layout/default"/>
    <dgm:cxn modelId="{AE35003A-0695-44D3-9A50-A129B6A5DFDB}" type="presParOf" srcId="{DD27E173-EB62-4A70-8AEB-65F60076FC9F}" destId="{ED62E311-2F42-4A35-B3AD-FF32DD444DE5}" srcOrd="14" destOrd="0" presId="urn:microsoft.com/office/officeart/2005/8/layout/default"/>
    <dgm:cxn modelId="{B7CE3499-A638-47B6-868C-3E80F43974A3}" type="presParOf" srcId="{DD27E173-EB62-4A70-8AEB-65F60076FC9F}" destId="{4D954229-CC87-4583-A4E5-E82DCE3DC9AD}" srcOrd="15" destOrd="0" presId="urn:microsoft.com/office/officeart/2005/8/layout/default"/>
    <dgm:cxn modelId="{C8DDF336-71C8-4C07-8505-C9688341F9FA}" type="presParOf" srcId="{DD27E173-EB62-4A70-8AEB-65F60076FC9F}" destId="{B13DB3B7-AED0-416A-AD7A-F681300AA420}" srcOrd="16" destOrd="0" presId="urn:microsoft.com/office/officeart/2005/8/layout/default"/>
    <dgm:cxn modelId="{76285913-41EF-413C-9D0B-64A6DE7F0A8F}" type="presParOf" srcId="{DD27E173-EB62-4A70-8AEB-65F60076FC9F}" destId="{4ACDCB79-75B1-402F-9AB4-9F853A227F64}" srcOrd="17" destOrd="0" presId="urn:microsoft.com/office/officeart/2005/8/layout/default"/>
    <dgm:cxn modelId="{BAED988F-A3B5-4B11-82E7-F1D1F9F1A6FC}" type="presParOf" srcId="{DD27E173-EB62-4A70-8AEB-65F60076FC9F}" destId="{ADDAF73E-903B-49E5-A3C8-FD6BB43CB0C2}"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B738FB-721A-40F1-B230-D65D88994429}">
      <dsp:nvSpPr>
        <dsp:cNvPr id="0" name=""/>
        <dsp:cNvSpPr/>
      </dsp:nvSpPr>
      <dsp:spPr>
        <a:xfrm>
          <a:off x="1917" y="257901"/>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fr-FR" sz="1500" b="1" kern="1200" dirty="0"/>
            <a:t>C1 Define Security Requirements</a:t>
          </a:r>
        </a:p>
      </dsp:txBody>
      <dsp:txXfrm>
        <a:off x="1917" y="257901"/>
        <a:ext cx="1520892" cy="912535"/>
      </dsp:txXfrm>
    </dsp:sp>
    <dsp:sp modelId="{51315160-EC5C-4B37-86E7-BDB7E6AA8938}">
      <dsp:nvSpPr>
        <dsp:cNvPr id="0" name=""/>
        <dsp:cNvSpPr/>
      </dsp:nvSpPr>
      <dsp:spPr>
        <a:xfrm>
          <a:off x="1674899" y="257901"/>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fr-FR" sz="1500" b="1" kern="1200" dirty="0"/>
            <a:t>C2 Leverage Security Frameworks and Libraries</a:t>
          </a:r>
        </a:p>
      </dsp:txBody>
      <dsp:txXfrm>
        <a:off x="1674899" y="257901"/>
        <a:ext cx="1520892" cy="912535"/>
      </dsp:txXfrm>
    </dsp:sp>
    <dsp:sp modelId="{BCDA4301-B001-45CB-A0DF-81173A9A1A61}">
      <dsp:nvSpPr>
        <dsp:cNvPr id="0" name=""/>
        <dsp:cNvSpPr/>
      </dsp:nvSpPr>
      <dsp:spPr>
        <a:xfrm>
          <a:off x="3347881" y="257901"/>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fr-FR" sz="1500" b="1" kern="1200" dirty="0"/>
            <a:t>C3 </a:t>
          </a:r>
          <a:r>
            <a:rPr lang="fr-FR" sz="1500" b="1" i="0" kern="1200" dirty="0"/>
            <a:t>Secure Database Access</a:t>
          </a:r>
          <a:endParaRPr lang="fr-FR" sz="1500" b="1" kern="1200" dirty="0"/>
        </a:p>
      </dsp:txBody>
      <dsp:txXfrm>
        <a:off x="3347881" y="257901"/>
        <a:ext cx="1520892" cy="912535"/>
      </dsp:txXfrm>
    </dsp:sp>
    <dsp:sp modelId="{CCC989E0-0DFF-449D-95C6-C78EE2D295AD}">
      <dsp:nvSpPr>
        <dsp:cNvPr id="0" name=""/>
        <dsp:cNvSpPr/>
      </dsp:nvSpPr>
      <dsp:spPr>
        <a:xfrm>
          <a:off x="5020863" y="257901"/>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fr-FR" sz="1500" b="1" kern="1200" dirty="0"/>
            <a:t>C4 Encode and Escape Data</a:t>
          </a:r>
        </a:p>
      </dsp:txBody>
      <dsp:txXfrm>
        <a:off x="5020863" y="257901"/>
        <a:ext cx="1520892" cy="912535"/>
      </dsp:txXfrm>
    </dsp:sp>
    <dsp:sp modelId="{4942891C-26AB-4AAF-9992-762208DD347E}">
      <dsp:nvSpPr>
        <dsp:cNvPr id="0" name=""/>
        <dsp:cNvSpPr/>
      </dsp:nvSpPr>
      <dsp:spPr>
        <a:xfrm>
          <a:off x="1917" y="1322526"/>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en-US" sz="1500" b="1" kern="1200" dirty="0"/>
            <a:t>C5 Validate All Imputs</a:t>
          </a:r>
          <a:endParaRPr lang="fr-FR" sz="1500" b="1" kern="1200" dirty="0"/>
        </a:p>
      </dsp:txBody>
      <dsp:txXfrm>
        <a:off x="1917" y="1322526"/>
        <a:ext cx="1520892" cy="912535"/>
      </dsp:txXfrm>
    </dsp:sp>
    <dsp:sp modelId="{ACBB974A-1429-4BDE-9805-F58B25699D28}">
      <dsp:nvSpPr>
        <dsp:cNvPr id="0" name=""/>
        <dsp:cNvSpPr/>
      </dsp:nvSpPr>
      <dsp:spPr>
        <a:xfrm>
          <a:off x="1674899" y="1322526"/>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fr-FR" sz="1500" b="1" kern="1200" dirty="0"/>
            <a:t>C6 Implement Digital Identity</a:t>
          </a:r>
        </a:p>
      </dsp:txBody>
      <dsp:txXfrm>
        <a:off x="1674899" y="1322526"/>
        <a:ext cx="1520892" cy="912535"/>
      </dsp:txXfrm>
    </dsp:sp>
    <dsp:sp modelId="{7EA96771-28D4-4CC2-907E-A49BF8D5ED5C}">
      <dsp:nvSpPr>
        <dsp:cNvPr id="0" name=""/>
        <dsp:cNvSpPr/>
      </dsp:nvSpPr>
      <dsp:spPr>
        <a:xfrm>
          <a:off x="3347881" y="1322526"/>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fr-FR" sz="1500" b="1" kern="1200" dirty="0"/>
            <a:t>C7 Enforce Access Control</a:t>
          </a:r>
        </a:p>
      </dsp:txBody>
      <dsp:txXfrm>
        <a:off x="3347881" y="1322526"/>
        <a:ext cx="1520892" cy="912535"/>
      </dsp:txXfrm>
    </dsp:sp>
    <dsp:sp modelId="{ED62E311-2F42-4A35-B3AD-FF32DD444DE5}">
      <dsp:nvSpPr>
        <dsp:cNvPr id="0" name=""/>
        <dsp:cNvSpPr/>
      </dsp:nvSpPr>
      <dsp:spPr>
        <a:xfrm>
          <a:off x="5020863" y="1322526"/>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en-US" sz="1500" b="1" kern="1200" dirty="0"/>
            <a:t>C8 Protect Data Everywhere</a:t>
          </a:r>
          <a:endParaRPr lang="fr-FR" sz="1500" b="1" kern="1200" dirty="0"/>
        </a:p>
      </dsp:txBody>
      <dsp:txXfrm>
        <a:off x="5020863" y="1322526"/>
        <a:ext cx="1520892" cy="912535"/>
      </dsp:txXfrm>
    </dsp:sp>
    <dsp:sp modelId="{B13DB3B7-AED0-416A-AD7A-F681300AA420}">
      <dsp:nvSpPr>
        <dsp:cNvPr id="0" name=""/>
        <dsp:cNvSpPr/>
      </dsp:nvSpPr>
      <dsp:spPr>
        <a:xfrm>
          <a:off x="1674899" y="2387151"/>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en-US" sz="1500" b="1" kern="1200" dirty="0"/>
            <a:t>C9 Implement Security Logging and Monitoring</a:t>
          </a:r>
          <a:endParaRPr lang="fr-FR" sz="1500" b="1" kern="1200" dirty="0"/>
        </a:p>
      </dsp:txBody>
      <dsp:txXfrm>
        <a:off x="1674899" y="2387151"/>
        <a:ext cx="1520892" cy="912535"/>
      </dsp:txXfrm>
    </dsp:sp>
    <dsp:sp modelId="{ADDAF73E-903B-49E5-A3C8-FD6BB43CB0C2}">
      <dsp:nvSpPr>
        <dsp:cNvPr id="0" name=""/>
        <dsp:cNvSpPr/>
      </dsp:nvSpPr>
      <dsp:spPr>
        <a:xfrm>
          <a:off x="3347881" y="2387151"/>
          <a:ext cx="1520892" cy="9125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lvl="0" algn="ctr" defTabSz="666750">
            <a:lnSpc>
              <a:spcPct val="90000"/>
            </a:lnSpc>
            <a:spcBef>
              <a:spcPct val="0"/>
            </a:spcBef>
            <a:spcAft>
              <a:spcPct val="35000"/>
            </a:spcAft>
          </a:pPr>
          <a:r>
            <a:rPr lang="fr-FR" sz="1500" b="1" kern="1200" dirty="0"/>
            <a:t>C10 Handle All Errors and Exceptions</a:t>
          </a:r>
        </a:p>
      </dsp:txBody>
      <dsp:txXfrm>
        <a:off x="3347881" y="2387151"/>
        <a:ext cx="1520892" cy="91253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3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F1A896-547E-4CBB-9755-A66E48A22DBA}" type="datetimeFigureOut">
              <a:rPr lang="fr-FR" smtClean="0"/>
              <a:t>07/05/18</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9AF489-050B-460C-8A0C-F2D8EE1FCDA8}" type="slidenum">
              <a:rPr lang="fr-FR" smtClean="0"/>
              <a:t>‹#›</a:t>
            </a:fld>
            <a:endParaRPr lang="fr-FR"/>
          </a:p>
        </p:txBody>
      </p:sp>
    </p:spTree>
    <p:extLst>
      <p:ext uri="{BB962C8B-B14F-4D97-AF65-F5344CB8AC3E}">
        <p14:creationId xmlns:p14="http://schemas.microsoft.com/office/powerpoint/2010/main" val="3553327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owasp.org/index.php/OWASP_Dependency_Check" TargetMode="External"/><Relationship Id="rId4" Type="http://schemas.openxmlformats.org/officeDocument/2006/relationships/hyperlink" Target="https://retirejs.github.io/retire.js/" TargetMode="External"/><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 Id="rId3" Type="http://schemas.openxmlformats.org/officeDocument/2006/relationships/hyperlink" Target="http://www.tarsnap.com/scrypt/scrypt.pdf"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a:t>
            </a:fld>
            <a:endParaRPr lang="fr-FR"/>
          </a:p>
        </p:txBody>
      </p:sp>
    </p:spTree>
    <p:extLst>
      <p:ext uri="{BB962C8B-B14F-4D97-AF65-F5344CB8AC3E}">
        <p14:creationId xmlns:p14="http://schemas.microsoft.com/office/powerpoint/2010/main" val="33833783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13</a:t>
            </a:fld>
            <a:endParaRPr lang="fr-FR"/>
          </a:p>
        </p:txBody>
      </p:sp>
    </p:spTree>
    <p:extLst>
      <p:ext uri="{BB962C8B-B14F-4D97-AF65-F5344CB8AC3E}">
        <p14:creationId xmlns:p14="http://schemas.microsoft.com/office/powerpoint/2010/main" val="2035539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14</a:t>
            </a:fld>
            <a:endParaRPr lang="fr-FR"/>
          </a:p>
        </p:txBody>
      </p:sp>
    </p:spTree>
    <p:extLst>
      <p:ext uri="{BB962C8B-B14F-4D97-AF65-F5344CB8AC3E}">
        <p14:creationId xmlns:p14="http://schemas.microsoft.com/office/powerpoint/2010/main" val="2741245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15</a:t>
            </a:fld>
            <a:endParaRPr lang="fr-FR"/>
          </a:p>
        </p:txBody>
      </p:sp>
    </p:spTree>
    <p:extLst>
      <p:ext uri="{BB962C8B-B14F-4D97-AF65-F5344CB8AC3E}">
        <p14:creationId xmlns:p14="http://schemas.microsoft.com/office/powerpoint/2010/main" val="19578261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should we care?</a:t>
            </a:r>
          </a:p>
          <a:p>
            <a:endParaRPr lang="en-US" dirty="0"/>
          </a:p>
          <a:p>
            <a:r>
              <a:rPr lang="en-US" dirty="0"/>
              <a:t>Depending</a:t>
            </a:r>
            <a:r>
              <a:rPr lang="en-US" baseline="0" dirty="0"/>
              <a:t> on how Apache POI is used, an attacker can read arbitrary files on your server. Same goes for Adobe XMP Toolkit. If you are using Struts with dynamic method invocation an attacker can execute arbitrary code on your server… seriously an attacker can run code on your server.</a:t>
            </a:r>
          </a:p>
          <a:p>
            <a:endParaRPr lang="en-US" baseline="0" dirty="0"/>
          </a:p>
          <a:p>
            <a:r>
              <a:rPr lang="en-US" baseline="0" dirty="0"/>
              <a:t>Hopefully, everyone is aware of CVE-2015-8103 – this highlights the exact problem we are here to discuss today. While there was a lot of debate around this vulnerability (who’s code was really at fault – Jenkins or Apache Commons-Collections); in the end it was decided that the blame was really Jenkins, but the fix was implemented in Apache Commons Collection.</a:t>
            </a:r>
          </a:p>
          <a:p>
            <a:endParaRPr lang="en-US" baseline="0" dirty="0"/>
          </a:p>
          <a:p>
            <a:r>
              <a:rPr lang="en-US" baseline="0" dirty="0"/>
              <a:t>Issues like these are not uncommon. We see things like this crop up all the time; vulnerable dependencies like these make our applications vulnerable.</a:t>
            </a:r>
            <a:endParaRPr lang="en-US" dirty="0"/>
          </a:p>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19</a:t>
            </a:fld>
            <a:endParaRPr lang="fr-FR"/>
          </a:p>
        </p:txBody>
      </p:sp>
    </p:spTree>
    <p:extLst>
      <p:ext uri="{BB962C8B-B14F-4D97-AF65-F5344CB8AC3E}">
        <p14:creationId xmlns:p14="http://schemas.microsoft.com/office/powerpoint/2010/main" val="25874636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20</a:t>
            </a:fld>
            <a:endParaRPr lang="fr-FR"/>
          </a:p>
        </p:txBody>
      </p:sp>
    </p:spTree>
    <p:extLst>
      <p:ext uri="{BB962C8B-B14F-4D97-AF65-F5344CB8AC3E}">
        <p14:creationId xmlns:p14="http://schemas.microsoft.com/office/powerpoint/2010/main" val="33016636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a:buChar char="•"/>
            </a:pPr>
            <a:r>
              <a:rPr lang="en-GB" sz="1200" u="none" strike="noStrike" kern="1200" dirty="0">
                <a:solidFill>
                  <a:schemeClr val="tx1"/>
                </a:solidFill>
                <a:effectLst/>
                <a:latin typeface="+mn-lt"/>
                <a:ea typeface="+mn-ea"/>
                <a:cs typeface="+mn-cs"/>
              </a:rPr>
              <a:t>Use libraries and frameworks from trusted sources that are actively maintained and widely used by many applications.</a:t>
            </a:r>
          </a:p>
          <a:p>
            <a:pPr marL="171450" lvl="0" indent="-171450">
              <a:buFont typeface="Arial"/>
              <a:buChar char="•"/>
            </a:pPr>
            <a:r>
              <a:rPr lang="en-GB" sz="1200" u="none" strike="noStrike" kern="1200" dirty="0">
                <a:solidFill>
                  <a:schemeClr val="tx1"/>
                </a:solidFill>
                <a:effectLst/>
                <a:latin typeface="+mn-lt"/>
                <a:ea typeface="+mn-ea"/>
                <a:cs typeface="+mn-cs"/>
              </a:rPr>
              <a:t>Create and maintain an inventory catalogue of all the third party libraries. </a:t>
            </a:r>
          </a:p>
          <a:p>
            <a:pPr marL="171450" lvl="0" indent="-171450">
              <a:buFont typeface="Arial"/>
              <a:buChar char="•"/>
            </a:pPr>
            <a:r>
              <a:rPr lang="en-GB" sz="1200" u="none" strike="noStrike" kern="1200" dirty="0">
                <a:solidFill>
                  <a:schemeClr val="tx1"/>
                </a:solidFill>
                <a:effectLst/>
                <a:latin typeface="+mn-lt"/>
                <a:ea typeface="+mn-ea"/>
                <a:cs typeface="+mn-cs"/>
              </a:rPr>
              <a:t>Proactively keep libraries and components up to date. Use tools to identify project dependencies and check if there are any known, publicly disclosed vulnerabilities for all third party code, like:</a:t>
            </a:r>
          </a:p>
          <a:p>
            <a:pPr marL="628650" lvl="1" indent="-171450">
              <a:buFont typeface="Arial"/>
              <a:buChar char="•"/>
            </a:pPr>
            <a:r>
              <a:rPr lang="en-GB" sz="1200" u="none" strike="noStrike" kern="1200" dirty="0">
                <a:solidFill>
                  <a:schemeClr val="tx1"/>
                </a:solidFill>
                <a:effectLst/>
                <a:latin typeface="+mn-lt"/>
                <a:ea typeface="+mn-ea"/>
                <a:cs typeface="+mn-cs"/>
              </a:rPr>
              <a:t> </a:t>
            </a:r>
            <a:r>
              <a:rPr lang="en-GB" sz="1200" u="none" strike="noStrike" kern="1200" dirty="0">
                <a:solidFill>
                  <a:schemeClr val="tx1"/>
                </a:solidFill>
                <a:effectLst/>
                <a:latin typeface="+mn-lt"/>
                <a:ea typeface="+mn-ea"/>
                <a:cs typeface="+mn-cs"/>
                <a:hlinkClick r:id="rId3"/>
              </a:rPr>
              <a:t>OWASP Dependency Check</a:t>
            </a:r>
            <a:r>
              <a:rPr lang="en-GB" sz="1200" u="none" strike="noStrike" kern="1200" dirty="0">
                <a:solidFill>
                  <a:schemeClr val="tx1"/>
                </a:solidFill>
                <a:effectLst/>
                <a:latin typeface="+mn-lt"/>
                <a:ea typeface="+mn-ea"/>
                <a:cs typeface="+mn-cs"/>
              </a:rPr>
              <a:t> </a:t>
            </a:r>
          </a:p>
          <a:p>
            <a:pPr marL="628650" lvl="1" indent="-171450">
              <a:buFont typeface="Arial"/>
              <a:buChar char="•"/>
            </a:pPr>
            <a:r>
              <a:rPr lang="en-GB" sz="1200" u="none" strike="noStrike" kern="1200" dirty="0">
                <a:solidFill>
                  <a:schemeClr val="tx1"/>
                </a:solidFill>
                <a:effectLst/>
                <a:latin typeface="+mn-lt"/>
                <a:ea typeface="+mn-ea"/>
                <a:cs typeface="+mn-cs"/>
                <a:hlinkClick r:id="rId4"/>
              </a:rPr>
              <a:t>Retire.JS</a:t>
            </a:r>
            <a:r>
              <a:rPr lang="en-GB" sz="1200" u="none" strike="noStrike" kern="1200" dirty="0">
                <a:solidFill>
                  <a:schemeClr val="tx1"/>
                </a:solidFill>
                <a:effectLst/>
                <a:latin typeface="+mn-lt"/>
                <a:ea typeface="+mn-ea"/>
                <a:cs typeface="+mn-cs"/>
              </a:rPr>
              <a:t>.</a:t>
            </a:r>
          </a:p>
          <a:p>
            <a:pPr marL="171450" indent="-171450">
              <a:buFont typeface="Arial"/>
              <a:buChar char="•"/>
            </a:pPr>
            <a:r>
              <a:rPr lang="en-US" sz="1200" kern="1200" dirty="0">
                <a:solidFill>
                  <a:schemeClr val="tx1"/>
                </a:solidFill>
                <a:effectLst/>
                <a:latin typeface="+mn-lt"/>
                <a:ea typeface="+mn-ea"/>
                <a:cs typeface="+mn-cs"/>
              </a:rPr>
              <a:t>Reduce the attack surface by encapsulating the library and expose only the required </a:t>
            </a:r>
            <a:r>
              <a:rPr lang="en-US" sz="1200" kern="1200" dirty="0" err="1">
                <a:solidFill>
                  <a:schemeClr val="tx1"/>
                </a:solidFill>
                <a:effectLst/>
                <a:latin typeface="+mn-lt"/>
                <a:ea typeface="+mn-ea"/>
                <a:cs typeface="+mn-cs"/>
              </a:rPr>
              <a:t>behaviour</a:t>
            </a:r>
            <a:r>
              <a:rPr lang="en-US" sz="1200" kern="1200" dirty="0">
                <a:solidFill>
                  <a:schemeClr val="tx1"/>
                </a:solidFill>
                <a:effectLst/>
                <a:latin typeface="+mn-lt"/>
                <a:ea typeface="+mn-ea"/>
                <a:cs typeface="+mn-cs"/>
              </a:rPr>
              <a:t> into your software</a:t>
            </a:r>
            <a:r>
              <a:rPr lang="en-GB" dirty="0">
                <a:effectLst/>
              </a:rPr>
              <a:t> </a:t>
            </a:r>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21</a:t>
            </a:fld>
            <a:endParaRPr lang="fr-FR"/>
          </a:p>
        </p:txBody>
      </p:sp>
    </p:spTree>
    <p:extLst>
      <p:ext uri="{BB962C8B-B14F-4D97-AF65-F5344CB8AC3E}">
        <p14:creationId xmlns:p14="http://schemas.microsoft.com/office/powerpoint/2010/main" val="41341023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22</a:t>
            </a:fld>
            <a:endParaRPr lang="fr-FR"/>
          </a:p>
        </p:txBody>
      </p:sp>
    </p:spTree>
    <p:extLst>
      <p:ext uri="{BB962C8B-B14F-4D97-AF65-F5344CB8AC3E}">
        <p14:creationId xmlns:p14="http://schemas.microsoft.com/office/powerpoint/2010/main" val="31010239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Image Placeholder 1"/>
          <p:cNvSpPr>
            <a:spLocks noGrp="1" noRot="1" noChangeAspect="1" noTextEdit="1"/>
          </p:cNvSpPr>
          <p:nvPr>
            <p:ph type="sldImg"/>
          </p:nvPr>
        </p:nvSpPr>
        <p:spPr>
          <a:ln/>
        </p:spPr>
      </p:sp>
      <p:sp>
        <p:nvSpPr>
          <p:cNvPr id="6656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ea typeface="MS PGothic" charset="0"/>
            </a:endParaRPr>
          </a:p>
        </p:txBody>
      </p:sp>
    </p:spTree>
    <p:extLst>
      <p:ext uri="{BB962C8B-B14F-4D97-AF65-F5344CB8AC3E}">
        <p14:creationId xmlns:p14="http://schemas.microsoft.com/office/powerpoint/2010/main" val="41072705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Image Placeholder 1"/>
          <p:cNvSpPr>
            <a:spLocks noGrp="1" noRot="1" noChangeAspect="1" noTextEdit="1"/>
          </p:cNvSpPr>
          <p:nvPr>
            <p:ph type="sldImg"/>
          </p:nvPr>
        </p:nvSpPr>
        <p:spPr>
          <a:ln/>
        </p:spPr>
      </p:sp>
      <p:sp>
        <p:nvSpPr>
          <p:cNvPr id="6656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ea typeface="MS PGothic" charset="0"/>
            </a:endParaRPr>
          </a:p>
        </p:txBody>
      </p:sp>
    </p:spTree>
    <p:extLst>
      <p:ext uri="{BB962C8B-B14F-4D97-AF65-F5344CB8AC3E}">
        <p14:creationId xmlns:p14="http://schemas.microsoft.com/office/powerpoint/2010/main" val="26050131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2A36D7-AFAB-C146-81C6-DC116B495F37}" type="slidenum">
              <a:rPr lang="en-US" smtClean="0"/>
              <a:t>26</a:t>
            </a:fld>
            <a:endParaRPr lang="en-US"/>
          </a:p>
        </p:txBody>
      </p:sp>
    </p:spTree>
    <p:extLst>
      <p:ext uri="{BB962C8B-B14F-4D97-AF65-F5344CB8AC3E}">
        <p14:creationId xmlns:p14="http://schemas.microsoft.com/office/powerpoint/2010/main" val="1695490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69AF489-050B-460C-8A0C-F2D8EE1FCDA8}" type="slidenum">
              <a:rPr lang="fr-FR" smtClean="0"/>
              <a:t>5</a:t>
            </a:fld>
            <a:endParaRPr lang="fr-FR"/>
          </a:p>
        </p:txBody>
      </p:sp>
    </p:spTree>
    <p:extLst>
      <p:ext uri="{BB962C8B-B14F-4D97-AF65-F5344CB8AC3E}">
        <p14:creationId xmlns:p14="http://schemas.microsoft.com/office/powerpoint/2010/main" val="16270490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27</a:t>
            </a:fld>
            <a:endParaRPr lang="fr-FR"/>
          </a:p>
        </p:txBody>
      </p:sp>
    </p:spTree>
    <p:extLst>
      <p:ext uri="{BB962C8B-B14F-4D97-AF65-F5344CB8AC3E}">
        <p14:creationId xmlns:p14="http://schemas.microsoft.com/office/powerpoint/2010/main" val="29378326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28</a:t>
            </a:fld>
            <a:endParaRPr lang="fr-FR"/>
          </a:p>
        </p:txBody>
      </p:sp>
    </p:spTree>
    <p:extLst>
      <p:ext uri="{BB962C8B-B14F-4D97-AF65-F5344CB8AC3E}">
        <p14:creationId xmlns:p14="http://schemas.microsoft.com/office/powerpoint/2010/main" val="8990904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p:cNvSpPr>
            <a:spLocks noGrp="1" noRot="1" noChangeAspect="1" noTextEdit="1"/>
          </p:cNvSpPr>
          <p:nvPr>
            <p:ph type="sldImg"/>
          </p:nvPr>
        </p:nvSpPr>
        <p:spPr>
          <a:ln/>
        </p:spPr>
      </p:sp>
      <p:sp>
        <p:nvSpPr>
          <p:cNvPr id="829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ea typeface="MS PGothic" charset="0"/>
            </a:endParaRPr>
          </a:p>
        </p:txBody>
      </p:sp>
    </p:spTree>
    <p:extLst>
      <p:ext uri="{BB962C8B-B14F-4D97-AF65-F5344CB8AC3E}">
        <p14:creationId xmlns:p14="http://schemas.microsoft.com/office/powerpoint/2010/main" val="40968295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lide Image Placeholder 1"/>
          <p:cNvSpPr>
            <a:spLocks noGrp="1" noRot="1" noChangeAspect="1" noTextEdit="1"/>
          </p:cNvSpPr>
          <p:nvPr>
            <p:ph type="sldImg"/>
          </p:nvPr>
        </p:nvSpPr>
        <p:spPr>
          <a:ln/>
        </p:spPr>
      </p:sp>
      <p:sp>
        <p:nvSpPr>
          <p:cNvPr id="849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ea typeface="MS PGothic" charset="0"/>
            </a:endParaRPr>
          </a:p>
        </p:txBody>
      </p:sp>
    </p:spTree>
    <p:extLst>
      <p:ext uri="{BB962C8B-B14F-4D97-AF65-F5344CB8AC3E}">
        <p14:creationId xmlns:p14="http://schemas.microsoft.com/office/powerpoint/2010/main" val="13483700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36</a:t>
            </a:fld>
            <a:endParaRPr lang="fr-FR"/>
          </a:p>
        </p:txBody>
      </p:sp>
    </p:spTree>
    <p:extLst>
      <p:ext uri="{BB962C8B-B14F-4D97-AF65-F5344CB8AC3E}">
        <p14:creationId xmlns:p14="http://schemas.microsoft.com/office/powerpoint/2010/main" val="115246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38</a:t>
            </a:fld>
            <a:endParaRPr lang="fr-FR"/>
          </a:p>
        </p:txBody>
      </p:sp>
    </p:spTree>
    <p:extLst>
      <p:ext uri="{BB962C8B-B14F-4D97-AF65-F5344CB8AC3E}">
        <p14:creationId xmlns:p14="http://schemas.microsoft.com/office/powerpoint/2010/main" val="41925890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39</a:t>
            </a:fld>
            <a:endParaRPr lang="fr-FR"/>
          </a:p>
        </p:txBody>
      </p:sp>
    </p:spTree>
    <p:extLst>
      <p:ext uri="{BB962C8B-B14F-4D97-AF65-F5344CB8AC3E}">
        <p14:creationId xmlns:p14="http://schemas.microsoft.com/office/powerpoint/2010/main" val="33221227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41</a:t>
            </a:fld>
            <a:endParaRPr lang="fr-FR"/>
          </a:p>
        </p:txBody>
      </p:sp>
    </p:spTree>
    <p:extLst>
      <p:ext uri="{BB962C8B-B14F-4D97-AF65-F5344CB8AC3E}">
        <p14:creationId xmlns:p14="http://schemas.microsoft.com/office/powerpoint/2010/main" val="30621837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43</a:t>
            </a:fld>
            <a:endParaRPr lang="fr-FR"/>
          </a:p>
        </p:txBody>
      </p:sp>
    </p:spTree>
    <p:extLst>
      <p:ext uri="{BB962C8B-B14F-4D97-AF65-F5344CB8AC3E}">
        <p14:creationId xmlns:p14="http://schemas.microsoft.com/office/powerpoint/2010/main" val="21725553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2A36D7-AFAB-C146-81C6-DC116B495F37}" type="slidenum">
              <a:rPr lang="en-US" smtClean="0"/>
              <a:t>44</a:t>
            </a:fld>
            <a:endParaRPr lang="en-US"/>
          </a:p>
        </p:txBody>
      </p:sp>
    </p:spTree>
    <p:extLst>
      <p:ext uri="{BB962C8B-B14F-4D97-AF65-F5344CB8AC3E}">
        <p14:creationId xmlns:p14="http://schemas.microsoft.com/office/powerpoint/2010/main" val="2119747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6</a:t>
            </a:fld>
            <a:endParaRPr lang="fr-FR"/>
          </a:p>
        </p:txBody>
      </p:sp>
    </p:spTree>
    <p:extLst>
      <p:ext uri="{BB962C8B-B14F-4D97-AF65-F5344CB8AC3E}">
        <p14:creationId xmlns:p14="http://schemas.microsoft.com/office/powerpoint/2010/main" val="37083657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46</a:t>
            </a:fld>
            <a:endParaRPr lang="fr-FR"/>
          </a:p>
        </p:txBody>
      </p:sp>
    </p:spTree>
    <p:extLst>
      <p:ext uri="{BB962C8B-B14F-4D97-AF65-F5344CB8AC3E}">
        <p14:creationId xmlns:p14="http://schemas.microsoft.com/office/powerpoint/2010/main" val="8112227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50</a:t>
            </a:fld>
            <a:endParaRPr lang="fr-FR"/>
          </a:p>
        </p:txBody>
      </p:sp>
    </p:spTree>
    <p:extLst>
      <p:ext uri="{BB962C8B-B14F-4D97-AF65-F5344CB8AC3E}">
        <p14:creationId xmlns:p14="http://schemas.microsoft.com/office/powerpoint/2010/main" val="15470152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52A36D7-AFAB-C146-81C6-DC116B495F37}" type="slidenum">
              <a:rPr lang="en-US" smtClean="0"/>
              <a:t>52</a:t>
            </a:fld>
            <a:endParaRPr lang="en-US"/>
          </a:p>
        </p:txBody>
      </p:sp>
    </p:spTree>
    <p:extLst>
      <p:ext uri="{BB962C8B-B14F-4D97-AF65-F5344CB8AC3E}">
        <p14:creationId xmlns:p14="http://schemas.microsoft.com/office/powerpoint/2010/main" val="13995023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2A36D7-AFAB-C146-81C6-DC116B495F37}" type="slidenum">
              <a:rPr lang="en-US" smtClean="0"/>
              <a:t>55</a:t>
            </a:fld>
            <a:endParaRPr lang="en-US"/>
          </a:p>
        </p:txBody>
      </p:sp>
    </p:spTree>
    <p:extLst>
      <p:ext uri="{BB962C8B-B14F-4D97-AF65-F5344CB8AC3E}">
        <p14:creationId xmlns:p14="http://schemas.microsoft.com/office/powerpoint/2010/main" val="12613521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Guidance</a:t>
            </a:r>
            <a:endParaRPr lang="en-US" sz="10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Do not </a:t>
            </a:r>
            <a:r>
              <a:rPr lang="en-US" sz="1200" kern="1200" dirty="0" smtClean="0">
                <a:solidFill>
                  <a:schemeClr val="tx1"/>
                </a:solidFill>
                <a:effectLst/>
                <a:latin typeface="+mn-lt"/>
                <a:ea typeface="+mn-ea"/>
                <a:cs typeface="+mn-cs"/>
              </a:rPr>
              <a:t>limit</a:t>
            </a:r>
            <a:r>
              <a:rPr lang="en-US" sz="1200" kern="1200" baseline="0" dirty="0" smtClean="0">
                <a:solidFill>
                  <a:schemeClr val="tx1"/>
                </a:solidFill>
                <a:effectLst/>
                <a:latin typeface="+mn-lt"/>
                <a:ea typeface="+mn-ea"/>
                <a:cs typeface="+mn-cs"/>
              </a:rPr>
              <a:t> </a:t>
            </a:r>
            <a:r>
              <a:rPr lang="en-US" sz="1200" u="sng" kern="1200" dirty="0" smtClean="0">
                <a:solidFill>
                  <a:schemeClr val="tx1"/>
                </a:solidFill>
                <a:effectLst/>
                <a:latin typeface="+mn-lt"/>
                <a:ea typeface="+mn-ea"/>
                <a:cs typeface="+mn-cs"/>
              </a:rPr>
              <a:t>type </a:t>
            </a:r>
            <a:r>
              <a:rPr lang="en-US" sz="1200" u="sng" kern="1200" dirty="0">
                <a:solidFill>
                  <a:schemeClr val="tx1"/>
                </a:solidFill>
                <a:effectLst/>
                <a:latin typeface="+mn-lt"/>
                <a:ea typeface="+mn-ea"/>
                <a:cs typeface="+mn-cs"/>
              </a:rPr>
              <a:t>of characters or length of user passwords</a:t>
            </a:r>
            <a:endParaRPr lang="en-US" sz="1050" kern="1200" dirty="0">
              <a:solidFill>
                <a:schemeClr val="tx1"/>
              </a:solidFill>
              <a:effectLst/>
              <a:latin typeface="+mn-lt"/>
              <a:ea typeface="+mn-ea"/>
              <a:cs typeface="+mn-cs"/>
            </a:endParaRPr>
          </a:p>
          <a:p>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Some organizations restrict the </a:t>
            </a:r>
            <a:r>
              <a:rPr lang="en-US" sz="1200" kern="1200" dirty="0" smtClean="0">
                <a:solidFill>
                  <a:schemeClr val="tx1"/>
                </a:solidFill>
                <a:effectLst/>
                <a:latin typeface="+mn-lt"/>
                <a:ea typeface="+mn-ea"/>
                <a:cs typeface="+mn-cs"/>
              </a:rPr>
              <a:t>1</a:t>
            </a:r>
            <a:r>
              <a:rPr lang="en-US" sz="1200" kern="1200" dirty="0">
                <a:solidFill>
                  <a:schemeClr val="tx1"/>
                </a:solidFill>
                <a:effectLst/>
                <a:latin typeface="+mn-lt"/>
                <a:ea typeface="+mn-ea"/>
                <a:cs typeface="+mn-cs"/>
              </a:rPr>
              <a:t>) types of special characters and 2) length of credentials accepted by systems because of their inability to prevent SQL Injection, Cross-site scripting, and analogous command-injection attacks. However, secure password storage mechanisms possess design elements that prevent length, constituency, and even encoding from subverting system security. </a:t>
            </a:r>
            <a:endParaRPr lang="en-US" sz="1800" kern="1200" dirty="0">
              <a:solidFill>
                <a:schemeClr val="tx1"/>
              </a:solidFill>
              <a:effectLst/>
              <a:latin typeface="+mn-lt"/>
              <a:ea typeface="+mn-ea"/>
              <a:cs typeface="+mn-cs"/>
            </a:endParaRPr>
          </a:p>
          <a:p>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Do </a:t>
            </a:r>
            <a:r>
              <a:rPr lang="en-US" sz="1200" b="1" i="1" kern="1200" dirty="0">
                <a:solidFill>
                  <a:schemeClr val="tx1"/>
                </a:solidFill>
                <a:effectLst/>
                <a:latin typeface="+mn-lt"/>
                <a:ea typeface="+mn-ea"/>
                <a:cs typeface="+mn-cs"/>
              </a:rPr>
              <a:t>not </a:t>
            </a:r>
            <a:r>
              <a:rPr lang="en-US" sz="1200" kern="1200" dirty="0">
                <a:solidFill>
                  <a:schemeClr val="tx1"/>
                </a:solidFill>
                <a:effectLst/>
                <a:latin typeface="+mn-lt"/>
                <a:ea typeface="+mn-ea"/>
                <a:cs typeface="+mn-cs"/>
              </a:rPr>
              <a:t>apply length, character set, or encoding restrictions on the entry or storage</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credentials.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Continue </a:t>
            </a:r>
            <a:r>
              <a:rPr lang="en-US" sz="1200" kern="1200" dirty="0">
                <a:solidFill>
                  <a:schemeClr val="tx1"/>
                </a:solidFill>
                <a:effectLst/>
                <a:latin typeface="+mn-lt"/>
                <a:ea typeface="+mn-ea"/>
                <a:cs typeface="+mn-cs"/>
              </a:rPr>
              <a:t>applying encoding, escaping, masking, outright omission, and other best practices to rendering this information when applicable.   </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69AF489-050B-460C-8A0C-F2D8EE1FCDA8}" type="slidenum">
              <a:rPr lang="fr-FR" smtClean="0"/>
              <a:t>56</a:t>
            </a:fld>
            <a:endParaRPr lang="fr-FR"/>
          </a:p>
        </p:txBody>
      </p:sp>
    </p:spTree>
    <p:extLst>
      <p:ext uri="{BB962C8B-B14F-4D97-AF65-F5344CB8AC3E}">
        <p14:creationId xmlns:p14="http://schemas.microsoft.com/office/powerpoint/2010/main" val="382320299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57</a:t>
            </a:fld>
            <a:endParaRPr lang="fr-FR"/>
          </a:p>
        </p:txBody>
      </p:sp>
    </p:spTree>
    <p:extLst>
      <p:ext uri="{BB962C8B-B14F-4D97-AF65-F5344CB8AC3E}">
        <p14:creationId xmlns:p14="http://schemas.microsoft.com/office/powerpoint/2010/main" val="16191807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Special Publication 800-63-3: Digital Authentication Guidelines</a:t>
            </a:r>
            <a:endParaRPr lang="en-US"/>
          </a:p>
        </p:txBody>
      </p:sp>
      <p:sp>
        <p:nvSpPr>
          <p:cNvPr id="4" name="Slide Number Placeholder 3"/>
          <p:cNvSpPr>
            <a:spLocks noGrp="1"/>
          </p:cNvSpPr>
          <p:nvPr>
            <p:ph type="sldNum" sz="quarter" idx="10"/>
          </p:nvPr>
        </p:nvSpPr>
        <p:spPr/>
        <p:txBody>
          <a:bodyPr/>
          <a:lstStyle/>
          <a:p>
            <a:fld id="{552A36D7-AFAB-C146-81C6-DC116B495F37}" type="slidenum">
              <a:rPr lang="en-US" smtClean="0"/>
              <a:t>58</a:t>
            </a:fld>
            <a:endParaRPr lang="en-US"/>
          </a:p>
        </p:txBody>
      </p:sp>
    </p:spTree>
    <p:extLst>
      <p:ext uri="{BB962C8B-B14F-4D97-AF65-F5344CB8AC3E}">
        <p14:creationId xmlns:p14="http://schemas.microsoft.com/office/powerpoint/2010/main" val="20882282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59</a:t>
            </a:fld>
            <a:endParaRPr lang="fr-FR"/>
          </a:p>
        </p:txBody>
      </p:sp>
    </p:spTree>
    <p:extLst>
      <p:ext uri="{BB962C8B-B14F-4D97-AF65-F5344CB8AC3E}">
        <p14:creationId xmlns:p14="http://schemas.microsoft.com/office/powerpoint/2010/main" val="36657325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Use a cryptographically strong credential-specific salt</a:t>
            </a:r>
            <a:endParaRPr lang="en-US" sz="105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 salt [*1] is fixed-length pseudo-random value incorporated with credentials as input to a protective function and also stored along with the protected form as follows:</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[protected form] = [salt] + protect([protection </a:t>
            </a:r>
            <a:r>
              <a:rPr lang="en-US" sz="1200" kern="1200" dirty="0" err="1">
                <a:solidFill>
                  <a:schemeClr val="tx1"/>
                </a:solidFill>
                <a:effectLst/>
                <a:latin typeface="+mn-lt"/>
                <a:ea typeface="+mn-ea"/>
                <a:cs typeface="+mn-cs"/>
              </a:rPr>
              <a:t>func</a:t>
            </a:r>
            <a:r>
              <a:rPr lang="en-US" sz="1200" kern="1200" dirty="0">
                <a:solidFill>
                  <a:schemeClr val="tx1"/>
                </a:solidFill>
                <a:effectLst/>
                <a:latin typeface="+mn-lt"/>
                <a:ea typeface="+mn-ea"/>
                <a:cs typeface="+mn-cs"/>
              </a:rPr>
              <a:t>], [salt] + [credential]);  </a:t>
            </a:r>
            <a:endParaRPr lang="en-US" sz="20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Follow these practices to properly implement credential-specific salts:</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Generate a unique salt upon </a:t>
            </a:r>
            <a:r>
              <a:rPr lang="en-US" sz="1200" i="1" kern="1200" dirty="0">
                <a:solidFill>
                  <a:schemeClr val="tx1"/>
                </a:solidFill>
                <a:effectLst/>
                <a:latin typeface="+mn-lt"/>
                <a:ea typeface="+mn-ea"/>
                <a:cs typeface="+mn-cs"/>
              </a:rPr>
              <a:t>creation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each</a:t>
            </a:r>
            <a:r>
              <a:rPr lang="en-US" sz="1200" kern="1200" dirty="0">
                <a:solidFill>
                  <a:schemeClr val="tx1"/>
                </a:solidFill>
                <a:effectLst/>
                <a:latin typeface="+mn-lt"/>
                <a:ea typeface="+mn-ea"/>
                <a:cs typeface="+mn-cs"/>
              </a:rPr>
              <a:t> stored credential (not just user or system);</a:t>
            </a:r>
            <a:endParaRPr lang="en-US" sz="18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Use </a:t>
            </a:r>
            <a:r>
              <a:rPr lang="en-US" sz="1200" i="1" kern="1200" dirty="0">
                <a:solidFill>
                  <a:schemeClr val="tx1"/>
                </a:solidFill>
                <a:effectLst/>
                <a:latin typeface="+mn-lt"/>
                <a:ea typeface="+mn-ea"/>
                <a:cs typeface="+mn-cs"/>
              </a:rPr>
              <a:t>cryptographically-strong pseudo-random</a:t>
            </a:r>
            <a:r>
              <a:rPr lang="en-US" sz="1200" kern="1200" dirty="0">
                <a:solidFill>
                  <a:schemeClr val="tx1"/>
                </a:solidFill>
                <a:effectLst/>
                <a:latin typeface="+mn-lt"/>
                <a:ea typeface="+mn-ea"/>
                <a:cs typeface="+mn-cs"/>
              </a:rPr>
              <a:t> [*3] data;</a:t>
            </a:r>
            <a:endParaRPr lang="en-US" sz="18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As storage permits, use a 32b or 64b salt (actual size dependent on protection function);</a:t>
            </a:r>
            <a:endParaRPr lang="en-US" sz="18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Scheme security does not depend on hiding, splitting, or otherwise obscuring the salt. </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Salts serve two purposes: </a:t>
            </a:r>
          </a:p>
          <a:p>
            <a:pPr marL="228600" indent="-228600">
              <a:buAutoNum type="arabicParenR"/>
            </a:pPr>
            <a:r>
              <a:rPr lang="en-US" sz="1200" kern="1200" dirty="0">
                <a:solidFill>
                  <a:schemeClr val="tx1"/>
                </a:solidFill>
                <a:effectLst/>
                <a:latin typeface="+mn-lt"/>
                <a:ea typeface="+mn-ea"/>
                <a:cs typeface="+mn-cs"/>
              </a:rPr>
              <a:t>De-duplicate protected output of identical credentials and </a:t>
            </a:r>
          </a:p>
          <a:p>
            <a:pPr marL="228600" indent="-228600">
              <a:buAutoNum type="arabicParenR"/>
            </a:pPr>
            <a:r>
              <a:rPr lang="en-US" sz="1200" kern="1200" dirty="0">
                <a:solidFill>
                  <a:schemeClr val="tx1"/>
                </a:solidFill>
                <a:effectLst/>
                <a:latin typeface="+mn-lt"/>
                <a:ea typeface="+mn-ea"/>
                <a:cs typeface="+mn-cs"/>
              </a:rPr>
              <a:t> augment entropy fed to protecting function without relying on credential complexity. The second aims to make pre-computed lookup attacks [*2] on an individual credential and time-based attacks on a population intractable.  </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1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60</a:t>
            </a:fld>
            <a:endParaRPr lang="fr-FR"/>
          </a:p>
        </p:txBody>
      </p:sp>
    </p:spTree>
    <p:extLst>
      <p:ext uri="{BB962C8B-B14F-4D97-AF65-F5344CB8AC3E}">
        <p14:creationId xmlns:p14="http://schemas.microsoft.com/office/powerpoint/2010/main" val="20233362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1" kern="1200" dirty="0" smtClean="0">
                <a:solidFill>
                  <a:schemeClr val="tx1"/>
                </a:solidFill>
                <a:effectLst/>
                <a:latin typeface="+mn-lt"/>
                <a:ea typeface="+mn-ea"/>
                <a:cs typeface="+mn-cs"/>
              </a:rPr>
              <a:t> </a:t>
            </a:r>
            <a:endParaRPr lang="en-US" sz="1200" b="1" kern="1200" dirty="0" smtClean="0">
              <a:solidFill>
                <a:schemeClr val="tx1"/>
              </a:solidFill>
              <a:effectLst/>
              <a:latin typeface="+mn-lt"/>
              <a:ea typeface="+mn-ea"/>
              <a:cs typeface="+mn-cs"/>
            </a:endParaRPr>
          </a:p>
          <a:p>
            <a:pPr lvl="0" fontAlgn="base"/>
            <a:r>
              <a:rPr lang="en-US" sz="1200" b="1" kern="1200" dirty="0" smtClean="0">
                <a:solidFill>
                  <a:schemeClr val="tx1"/>
                </a:solidFill>
                <a:effectLst/>
                <a:latin typeface="+mn-lt"/>
                <a:ea typeface="+mn-ea"/>
                <a:cs typeface="+mn-cs"/>
              </a:rPr>
              <a:t>Impose </a:t>
            </a:r>
            <a:r>
              <a:rPr lang="en-US" sz="1200" b="1" kern="1200" dirty="0">
                <a:solidFill>
                  <a:schemeClr val="tx1"/>
                </a:solidFill>
                <a:effectLst/>
                <a:latin typeface="+mn-lt"/>
                <a:ea typeface="+mn-ea"/>
                <a:cs typeface="+mn-cs"/>
              </a:rPr>
              <a:t>intractable verification on [only] attacker</a:t>
            </a:r>
            <a:endParaRPr lang="en-US" sz="10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function used to protect stored credentials should balance between A) acceptable response time for verification of users’ credentials during peak use while B) placing time required to map </a:t>
            </a:r>
            <a:r>
              <a:rPr lang="en-US" sz="1100" kern="1200" dirty="0">
                <a:solidFill>
                  <a:schemeClr val="tx1"/>
                </a:solidFill>
                <a:effectLst/>
                <a:latin typeface="+mn-lt"/>
                <a:ea typeface="+mn-ea"/>
                <a:cs typeface="+mn-cs"/>
              </a:rPr>
              <a:t>&lt;credential&gt; → &lt;protected form&gt;</a:t>
            </a:r>
            <a:r>
              <a:rPr lang="en-US" sz="1200" kern="1200" dirty="0">
                <a:solidFill>
                  <a:schemeClr val="tx1"/>
                </a:solidFill>
                <a:effectLst/>
                <a:latin typeface="+mn-lt"/>
                <a:ea typeface="+mn-ea"/>
                <a:cs typeface="+mn-cs"/>
              </a:rPr>
              <a:t>  beyond threats’ hardware (GPU, FPGA) and technique (dictionary-based, brute force, </a:t>
            </a:r>
            <a:r>
              <a:rPr lang="en-US" sz="1200" kern="1200" dirty="0" err="1">
                <a:solidFill>
                  <a:schemeClr val="tx1"/>
                </a:solidFill>
                <a:effectLst/>
                <a:latin typeface="+mn-lt"/>
                <a:ea typeface="+mn-ea"/>
                <a:cs typeface="+mn-cs"/>
              </a:rPr>
              <a:t>etc</a:t>
            </a:r>
            <a:r>
              <a:rPr lang="en-US" sz="1200" kern="1200" dirty="0">
                <a:solidFill>
                  <a:schemeClr val="tx1"/>
                </a:solidFill>
                <a:effectLst/>
                <a:latin typeface="+mn-lt"/>
                <a:ea typeface="+mn-ea"/>
                <a:cs typeface="+mn-cs"/>
              </a:rPr>
              <a:t>) capabilities. Two approaches facilitate this, each imperfectly</a:t>
            </a:r>
            <a:r>
              <a:rPr lang="en-US" sz="1200" kern="1200" dirty="0" smtClean="0">
                <a:solidFill>
                  <a:schemeClr val="tx1"/>
                </a:solidFill>
                <a:effectLst/>
                <a:latin typeface="+mn-lt"/>
                <a:ea typeface="+mn-ea"/>
                <a:cs typeface="+mn-cs"/>
              </a:rPr>
              <a:t>.</a:t>
            </a:r>
          </a:p>
          <a:p>
            <a:endParaRPr lang="en-US" sz="1800" kern="1200" dirty="0">
              <a:solidFill>
                <a:schemeClr val="tx1"/>
              </a:solidFill>
              <a:effectLst/>
              <a:latin typeface="+mn-lt"/>
              <a:ea typeface="+mn-ea"/>
              <a:cs typeface="+mn-cs"/>
            </a:endParaRPr>
          </a:p>
          <a:p>
            <a:r>
              <a:rPr lang="en-US" sz="1200" b="1" i="1" kern="1200" dirty="0">
                <a:solidFill>
                  <a:schemeClr val="tx1"/>
                </a:solidFill>
                <a:effectLst/>
                <a:latin typeface="+mn-lt"/>
                <a:ea typeface="+mn-ea"/>
                <a:cs typeface="+mn-cs"/>
              </a:rPr>
              <a:t>Leverage an adaptive one-way function - </a:t>
            </a:r>
            <a:r>
              <a:rPr lang="en-US" sz="1200" kern="1200" dirty="0">
                <a:solidFill>
                  <a:schemeClr val="tx1"/>
                </a:solidFill>
                <a:effectLst/>
                <a:latin typeface="+mn-lt"/>
                <a:ea typeface="+mn-ea"/>
                <a:cs typeface="+mn-cs"/>
              </a:rPr>
              <a:t>Adaptive one-way functions compute a one-way (irreversible) transform. Each function allows configuration of ‘work factor’. Underlying mechanisms used to achieve irreversibility and govern work factors (such as time, space, and parallelism) vary between functions and remain unimportant to this discussion. Select:</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PBKDF2 [*4] when FIPS certification or enterprise support on many platforms is required;</a:t>
            </a:r>
            <a:endParaRPr lang="en-US" sz="1800" kern="1200" dirty="0">
              <a:solidFill>
                <a:schemeClr val="tx1"/>
              </a:solidFill>
              <a:effectLst/>
              <a:latin typeface="+mn-lt"/>
              <a:ea typeface="+mn-ea"/>
              <a:cs typeface="+mn-cs"/>
            </a:endParaRPr>
          </a:p>
          <a:p>
            <a:pPr lvl="0" fontAlgn="base"/>
            <a:r>
              <a:rPr lang="en-US" sz="1200" kern="1200" dirty="0" err="1">
                <a:solidFill>
                  <a:schemeClr val="tx1"/>
                </a:solidFill>
                <a:effectLst/>
                <a:latin typeface="+mn-lt"/>
                <a:ea typeface="+mn-ea"/>
                <a:cs typeface="+mn-cs"/>
              </a:rPr>
              <a:t>Scrypt</a:t>
            </a:r>
            <a:r>
              <a:rPr lang="en-US" sz="1200" kern="1200" dirty="0">
                <a:solidFill>
                  <a:schemeClr val="tx1"/>
                </a:solidFill>
                <a:effectLst/>
                <a:latin typeface="+mn-lt"/>
                <a:ea typeface="+mn-ea"/>
                <a:cs typeface="+mn-cs"/>
              </a:rPr>
              <a:t> [*5] where resisting any/all hardware accelerated attacks is necessary but support isn’t. </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Example </a:t>
            </a:r>
            <a:r>
              <a:rPr lang="en-US" sz="1100" kern="1200" dirty="0">
                <a:solidFill>
                  <a:schemeClr val="tx1"/>
                </a:solidFill>
                <a:effectLst/>
                <a:latin typeface="+mn-lt"/>
                <a:ea typeface="+mn-ea"/>
                <a:cs typeface="+mn-cs"/>
              </a:rPr>
              <a:t>protect()</a:t>
            </a:r>
            <a:r>
              <a:rPr lang="en-US" sz="1200" kern="1200" dirty="0">
                <a:solidFill>
                  <a:schemeClr val="tx1"/>
                </a:solidFill>
                <a:effectLst/>
                <a:latin typeface="+mn-lt"/>
                <a:ea typeface="+mn-ea"/>
                <a:cs typeface="+mn-cs"/>
              </a:rPr>
              <a:t> pseudo-code follows:</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return [salt] + pbkdf2([salt], [credential], c=10000);  </a:t>
            </a:r>
            <a:endParaRPr lang="en-US" sz="2000" kern="1200" dirty="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Designers select one-way adaptive functions to implement </a:t>
            </a:r>
            <a:r>
              <a:rPr lang="en-US" sz="1100" kern="1200" dirty="0" smtClean="0">
                <a:solidFill>
                  <a:schemeClr val="tx1"/>
                </a:solidFill>
                <a:effectLst/>
                <a:latin typeface="+mn-lt"/>
                <a:ea typeface="+mn-ea"/>
                <a:cs typeface="+mn-cs"/>
              </a:rPr>
              <a:t>protect()</a:t>
            </a:r>
            <a:r>
              <a:rPr lang="en-US" sz="1200" kern="1200" dirty="0" smtClean="0">
                <a:solidFill>
                  <a:schemeClr val="tx1"/>
                </a:solidFill>
                <a:effectLst/>
                <a:latin typeface="+mn-lt"/>
                <a:ea typeface="+mn-ea"/>
                <a:cs typeface="+mn-cs"/>
              </a:rPr>
              <a:t> because these functions can be configured to cost (linearly or exponentially) more than a hash function to execute. Defenders adjust work factor to keep pace with threats’ increasing hardware capabilities. Those implementing adaptive one-way functions must tune work factors so as to impede attackers while providing acceptable user experience and scale. Additionally, adaptive one-way functions do not effectively prevent reversal of common dictionary-based credentials (users with password ‘password’) regardless of user population size or salt usage. </a:t>
            </a:r>
            <a:endParaRPr lang="en-US" sz="1800" kern="1200" dirty="0" smtClean="0">
              <a:solidFill>
                <a:schemeClr val="tx1"/>
              </a:solidFill>
              <a:effectLst/>
              <a:latin typeface="+mn-lt"/>
              <a:ea typeface="+mn-ea"/>
              <a:cs typeface="+mn-cs"/>
            </a:endParaRPr>
          </a:p>
          <a:p>
            <a:r>
              <a:rPr lang="en-US" sz="1200" b="1" i="1" kern="1200" dirty="0" smtClean="0">
                <a:solidFill>
                  <a:schemeClr val="tx1"/>
                </a:solidFill>
                <a:effectLst/>
                <a:latin typeface="+mn-lt"/>
                <a:ea typeface="+mn-ea"/>
                <a:cs typeface="+mn-cs"/>
              </a:rPr>
              <a:t> </a:t>
            </a:r>
            <a:endParaRPr lang="en-US" sz="18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61</a:t>
            </a:fld>
            <a:endParaRPr lang="fr-FR"/>
          </a:p>
        </p:txBody>
      </p:sp>
    </p:spTree>
    <p:extLst>
      <p:ext uri="{BB962C8B-B14F-4D97-AF65-F5344CB8AC3E}">
        <p14:creationId xmlns:p14="http://schemas.microsoft.com/office/powerpoint/2010/main" val="1249399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7</a:t>
            </a:fld>
            <a:endParaRPr lang="fr-FR"/>
          </a:p>
        </p:txBody>
      </p:sp>
    </p:spTree>
    <p:extLst>
      <p:ext uri="{BB962C8B-B14F-4D97-AF65-F5344CB8AC3E}">
        <p14:creationId xmlns:p14="http://schemas.microsoft.com/office/powerpoint/2010/main" val="57050096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52A36D7-AFAB-C146-81C6-DC116B495F37}" type="slidenum">
              <a:rPr lang="en-US" smtClean="0"/>
              <a:t>62</a:t>
            </a:fld>
            <a:endParaRPr lang="en-US"/>
          </a:p>
        </p:txBody>
      </p:sp>
    </p:spTree>
    <p:extLst>
      <p:ext uri="{BB962C8B-B14F-4D97-AF65-F5344CB8AC3E}">
        <p14:creationId xmlns:p14="http://schemas.microsoft.com/office/powerpoint/2010/main" val="10531859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1" kern="1200" dirty="0" smtClean="0">
                <a:solidFill>
                  <a:schemeClr val="tx1"/>
                </a:solidFill>
                <a:effectLst/>
                <a:latin typeface="+mn-lt"/>
                <a:ea typeface="+mn-ea"/>
                <a:cs typeface="+mn-cs"/>
              </a:rPr>
              <a:t>Leverage </a:t>
            </a:r>
            <a:r>
              <a:rPr lang="en-US" sz="1200" b="1" i="1" kern="1200" dirty="0">
                <a:solidFill>
                  <a:schemeClr val="tx1"/>
                </a:solidFill>
                <a:effectLst/>
                <a:latin typeface="+mn-lt"/>
                <a:ea typeface="+mn-ea"/>
                <a:cs typeface="+mn-cs"/>
              </a:rPr>
              <a:t>Keyed functions </a:t>
            </a:r>
            <a:r>
              <a:rPr lang="en-US" sz="1200" kern="1200" dirty="0">
                <a:solidFill>
                  <a:schemeClr val="tx1"/>
                </a:solidFill>
                <a:effectLst/>
                <a:latin typeface="+mn-lt"/>
                <a:ea typeface="+mn-ea"/>
                <a:cs typeface="+mn-cs"/>
              </a:rPr>
              <a:t>- Keyed functions, such as HMACs, compute a one-way (irreversible) transform using a private key and given input. For example, HMACs inherit properties of hash functions including their speed, allowing for near instant verification. Key size imposes intractable size- and/or space- requirements on compromise--even for common credentials (aka password = ‘password’). </a:t>
            </a:r>
            <a:endParaRPr lang="en-US" sz="1800" kern="1200" dirty="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Designers </a:t>
            </a:r>
            <a:r>
              <a:rPr lang="en-US" sz="1200" kern="1200" dirty="0">
                <a:solidFill>
                  <a:schemeClr val="tx1"/>
                </a:solidFill>
                <a:effectLst/>
                <a:latin typeface="+mn-lt"/>
                <a:ea typeface="+mn-ea"/>
                <a:cs typeface="+mn-cs"/>
              </a:rPr>
              <a:t>protecting stored credentials with keyed functions</a:t>
            </a:r>
            <a:r>
              <a:rPr lang="en-US" sz="1200" kern="1200" dirty="0" smtClean="0">
                <a:solidFill>
                  <a:schemeClr val="tx1"/>
                </a:solidFill>
                <a:effectLst/>
                <a:latin typeface="+mn-lt"/>
                <a:ea typeface="+mn-ea"/>
                <a:cs typeface="+mn-cs"/>
              </a:rPr>
              <a:t>:</a:t>
            </a:r>
            <a:endParaRPr lang="en-US" sz="1100" kern="1200" dirty="0">
              <a:solidFill>
                <a:schemeClr val="tx1"/>
              </a:solidFill>
              <a:effectLst/>
              <a:latin typeface="+mn-lt"/>
              <a:ea typeface="+mn-ea"/>
              <a:cs typeface="+mn-cs"/>
            </a:endParaRPr>
          </a:p>
          <a:p>
            <a:pPr marL="171450" lvl="0" indent="-171450" fontAlgn="base">
              <a:buFont typeface="Arial"/>
              <a:buChar char="•"/>
            </a:pPr>
            <a:r>
              <a:rPr lang="en-US" sz="1200" kern="1200" dirty="0">
                <a:solidFill>
                  <a:schemeClr val="tx1"/>
                </a:solidFill>
                <a:effectLst/>
                <a:latin typeface="+mn-lt"/>
                <a:ea typeface="+mn-ea"/>
                <a:cs typeface="+mn-cs"/>
              </a:rPr>
              <a:t>Use a single "site-wide" key</a:t>
            </a:r>
            <a:r>
              <a:rPr lang="en-US" sz="1200" kern="1200" dirty="0" smtClean="0">
                <a:solidFill>
                  <a:schemeClr val="tx1"/>
                </a:solidFill>
                <a:effectLst/>
                <a:latin typeface="+mn-lt"/>
                <a:ea typeface="+mn-ea"/>
                <a:cs typeface="+mn-cs"/>
              </a:rPr>
              <a:t>;</a:t>
            </a:r>
            <a:endParaRPr lang="en-US" sz="1100" kern="1200" dirty="0">
              <a:solidFill>
                <a:schemeClr val="tx1"/>
              </a:solidFill>
              <a:effectLst/>
              <a:latin typeface="+mn-lt"/>
              <a:ea typeface="+mn-ea"/>
              <a:cs typeface="+mn-cs"/>
            </a:endParaRPr>
          </a:p>
          <a:p>
            <a:pPr marL="171450" lvl="0" indent="-171450" fontAlgn="base">
              <a:buFont typeface="Arial"/>
              <a:buChar char="•"/>
            </a:pPr>
            <a:r>
              <a:rPr lang="en-US" sz="1200" kern="1200" dirty="0">
                <a:solidFill>
                  <a:schemeClr val="tx1"/>
                </a:solidFill>
                <a:effectLst/>
                <a:latin typeface="+mn-lt"/>
                <a:ea typeface="+mn-ea"/>
                <a:cs typeface="+mn-cs"/>
              </a:rPr>
              <a:t>Protect this key as any private key using best practices;</a:t>
            </a:r>
            <a:endParaRPr lang="en-US" sz="1800" kern="1200" dirty="0">
              <a:solidFill>
                <a:schemeClr val="tx1"/>
              </a:solidFill>
              <a:effectLst/>
              <a:latin typeface="+mn-lt"/>
              <a:ea typeface="+mn-ea"/>
              <a:cs typeface="+mn-cs"/>
            </a:endParaRPr>
          </a:p>
          <a:p>
            <a:pPr marL="171450" lvl="0" indent="-171450" fontAlgn="base">
              <a:buFont typeface="Arial"/>
              <a:buChar char="•"/>
            </a:pPr>
            <a:r>
              <a:rPr lang="en-US" sz="1200" kern="1200" dirty="0">
                <a:solidFill>
                  <a:schemeClr val="tx1"/>
                </a:solidFill>
                <a:effectLst/>
                <a:latin typeface="+mn-lt"/>
                <a:ea typeface="+mn-ea"/>
                <a:cs typeface="+mn-cs"/>
              </a:rPr>
              <a:t>Store the key outside the credential store (aka: not in the database);</a:t>
            </a:r>
            <a:endParaRPr lang="en-US" sz="1800" kern="1200" dirty="0">
              <a:solidFill>
                <a:schemeClr val="tx1"/>
              </a:solidFill>
              <a:effectLst/>
              <a:latin typeface="+mn-lt"/>
              <a:ea typeface="+mn-ea"/>
              <a:cs typeface="+mn-cs"/>
            </a:endParaRPr>
          </a:p>
          <a:p>
            <a:pPr marL="171450" lvl="0" indent="-171450" fontAlgn="base">
              <a:buFont typeface="Arial"/>
              <a:buChar char="•"/>
            </a:pPr>
            <a:r>
              <a:rPr lang="en-US" sz="1200" kern="1200" dirty="0">
                <a:solidFill>
                  <a:schemeClr val="tx1"/>
                </a:solidFill>
                <a:effectLst/>
                <a:latin typeface="+mn-lt"/>
                <a:ea typeface="+mn-ea"/>
                <a:cs typeface="+mn-cs"/>
              </a:rPr>
              <a:t>Generate the key using cryptographically-strong pseudo-random data;</a:t>
            </a:r>
            <a:endParaRPr lang="en-US" sz="1800" kern="1200" dirty="0">
              <a:solidFill>
                <a:schemeClr val="tx1"/>
              </a:solidFill>
              <a:effectLst/>
              <a:latin typeface="+mn-lt"/>
              <a:ea typeface="+mn-ea"/>
              <a:cs typeface="+mn-cs"/>
            </a:endParaRPr>
          </a:p>
          <a:p>
            <a:pPr marL="171450" lvl="0" indent="-171450" fontAlgn="base">
              <a:buFont typeface="Arial"/>
              <a:buChar char="•"/>
            </a:pPr>
            <a:r>
              <a:rPr lang="en-US" sz="1200" kern="1200" dirty="0">
                <a:solidFill>
                  <a:schemeClr val="tx1"/>
                </a:solidFill>
                <a:effectLst/>
                <a:latin typeface="+mn-lt"/>
                <a:ea typeface="+mn-ea"/>
                <a:cs typeface="+mn-cs"/>
              </a:rPr>
              <a:t>Do not worry about output block size (i.e. SHA-256 vs. SHA-512)</a:t>
            </a:r>
            <a:r>
              <a:rPr lang="en-US" sz="1200" kern="1200" dirty="0" smtClean="0">
                <a:solidFill>
                  <a:schemeClr val="tx1"/>
                </a:solidFill>
                <a:effectLst/>
                <a:latin typeface="+mn-lt"/>
                <a:ea typeface="+mn-ea"/>
                <a:cs typeface="+mn-cs"/>
              </a:rPr>
              <a:t>.</a:t>
            </a:r>
            <a:endParaRPr lang="en-US" sz="1800" kern="1200" dirty="0">
              <a:solidFill>
                <a:schemeClr val="tx1"/>
              </a:solidFill>
              <a:effectLst/>
              <a:latin typeface="+mn-lt"/>
              <a:ea typeface="+mn-ea"/>
              <a:cs typeface="+mn-cs"/>
            </a:endParaRPr>
          </a:p>
          <a:p>
            <a:pPr marL="171450" lvl="0" indent="-171450" fontAlgn="base">
              <a:buFont typeface="Arial"/>
              <a:buChar char="•"/>
            </a:pPr>
            <a:r>
              <a:rPr lang="en-US" sz="1200" kern="1200" dirty="0" smtClean="0">
                <a:solidFill>
                  <a:schemeClr val="tx1"/>
                </a:solidFill>
                <a:effectLst/>
                <a:latin typeface="+mn-lt"/>
                <a:ea typeface="+mn-ea"/>
                <a:cs typeface="+mn-cs"/>
              </a:rPr>
              <a:t>Example </a:t>
            </a:r>
            <a:r>
              <a:rPr lang="en-US" sz="1100" kern="1200" dirty="0">
                <a:solidFill>
                  <a:schemeClr val="tx1"/>
                </a:solidFill>
                <a:effectLst/>
                <a:latin typeface="+mn-lt"/>
                <a:ea typeface="+mn-ea"/>
                <a:cs typeface="+mn-cs"/>
              </a:rPr>
              <a:t>protect()</a:t>
            </a:r>
            <a:r>
              <a:rPr lang="en-US" sz="1200" kern="1200" dirty="0">
                <a:solidFill>
                  <a:schemeClr val="tx1"/>
                </a:solidFill>
                <a:effectLst/>
                <a:latin typeface="+mn-lt"/>
                <a:ea typeface="+mn-ea"/>
                <a:cs typeface="+mn-cs"/>
              </a:rPr>
              <a:t> pseudo-code follows:</a:t>
            </a:r>
            <a:endParaRPr lang="en-US" sz="1800" kern="1200" dirty="0">
              <a:solidFill>
                <a:schemeClr val="tx1"/>
              </a:solidFill>
              <a:effectLst/>
              <a:latin typeface="+mn-lt"/>
              <a:ea typeface="+mn-ea"/>
              <a:cs typeface="+mn-cs"/>
            </a:endParaRPr>
          </a:p>
          <a:p>
            <a:pPr marL="628650" lvl="1" indent="-171450">
              <a:buFont typeface="Arial"/>
              <a:buChar char="•"/>
            </a:pPr>
            <a:r>
              <a:rPr lang="en-US" sz="1200" kern="1200" dirty="0">
                <a:solidFill>
                  <a:schemeClr val="tx1"/>
                </a:solidFill>
                <a:effectLst/>
                <a:latin typeface="+mn-lt"/>
                <a:ea typeface="+mn-ea"/>
                <a:cs typeface="+mn-cs"/>
              </a:rPr>
              <a:t>return [salt] + HMAC-SHA-256([key], [salt] + [credential]);  </a:t>
            </a:r>
            <a:endParaRPr lang="en-US" sz="2000" kern="1200" dirty="0">
              <a:solidFill>
                <a:schemeClr val="tx1"/>
              </a:solidFill>
              <a:effectLst/>
              <a:latin typeface="+mn-lt"/>
              <a:ea typeface="+mn-ea"/>
              <a:cs typeface="+mn-cs"/>
            </a:endParaRPr>
          </a:p>
          <a:p>
            <a:pPr marL="171450" indent="-171450">
              <a:buFont typeface="Arial"/>
              <a:buChar char="•"/>
            </a:pPr>
            <a:r>
              <a:rPr lang="en-US" sz="1200" kern="1200" dirty="0">
                <a:solidFill>
                  <a:schemeClr val="tx1"/>
                </a:solidFill>
                <a:effectLst/>
                <a:latin typeface="+mn-lt"/>
                <a:ea typeface="+mn-ea"/>
                <a:cs typeface="+mn-cs"/>
              </a:rPr>
              <a:t>Upholding security improvement over (solely) salted schemes relies on proper key management.</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100" kern="1200" dirty="0">
              <a:solidFill>
                <a:schemeClr val="tx1"/>
              </a:solidFill>
              <a:effectLst/>
              <a:latin typeface="+mn-lt"/>
              <a:ea typeface="+mn-ea"/>
              <a:cs typeface="+mn-cs"/>
            </a:endParaRPr>
          </a:p>
          <a:p>
            <a:pPr lvl="0" fontAlgn="base"/>
            <a:r>
              <a:rPr lang="en-US" sz="1200" b="1" kern="1200" dirty="0">
                <a:solidFill>
                  <a:schemeClr val="tx1"/>
                </a:solidFill>
                <a:effectLst/>
                <a:latin typeface="+mn-lt"/>
                <a:ea typeface="+mn-ea"/>
                <a:cs typeface="+mn-cs"/>
              </a:rPr>
              <a:t>Design protection/verification for compromise</a:t>
            </a:r>
            <a:endParaRPr lang="en-US" sz="10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frequency and ease with which threats steal protected credentials demands "design for failure". having detected theft, a credential storage scheme must support continued operation by </a:t>
            </a:r>
            <a:r>
              <a:rPr lang="en-US" sz="1200" i="1" kern="1200" dirty="0">
                <a:solidFill>
                  <a:schemeClr val="tx1"/>
                </a:solidFill>
                <a:effectLst/>
                <a:latin typeface="+mn-lt"/>
                <a:ea typeface="+mn-ea"/>
                <a:cs typeface="+mn-cs"/>
              </a:rPr>
              <a:t>marking</a:t>
            </a:r>
            <a:r>
              <a:rPr lang="en-US" sz="1200" kern="1200" dirty="0">
                <a:solidFill>
                  <a:schemeClr val="tx1"/>
                </a:solidFill>
                <a:effectLst/>
                <a:latin typeface="+mn-lt"/>
                <a:ea typeface="+mn-ea"/>
                <a:cs typeface="+mn-cs"/>
              </a:rPr>
              <a:t> credential data compromised and engaging alternative credential validation workflows as follows:</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Protect the user’s account</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Invalidate </a:t>
            </a:r>
            <a:r>
              <a:rPr lang="en-US" sz="1200" kern="1200" dirty="0" err="1">
                <a:solidFill>
                  <a:schemeClr val="tx1"/>
                </a:solidFill>
                <a:effectLst/>
                <a:latin typeface="+mn-lt"/>
                <a:ea typeface="+mn-ea"/>
                <a:cs typeface="+mn-cs"/>
              </a:rPr>
              <a:t>authN</a:t>
            </a:r>
            <a:r>
              <a:rPr lang="en-US" sz="1200" kern="1200" dirty="0">
                <a:solidFill>
                  <a:schemeClr val="tx1"/>
                </a:solidFill>
                <a:effectLst/>
                <a:latin typeface="+mn-lt"/>
                <a:ea typeface="+mn-ea"/>
                <a:cs typeface="+mn-cs"/>
              </a:rPr>
              <a:t> ‘shortcuts’ disallowing login without 2nd factors or secret questions</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Disallow changes to account (secret questions, out of band exchange channel setup/selection, etc.)</a:t>
            </a:r>
            <a:endParaRPr lang="en-US" sz="18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Load &amp; use new protection scheme</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Load a new (stronger) protect(credential) function </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Include version information stored with form</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Set ‘tainted’/‘compromised’ bit until user resets credentials</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Rotate any keys and/or adjust protection function parameters (</a:t>
            </a:r>
            <a:r>
              <a:rPr lang="en-US" sz="1200" kern="1200" dirty="0" err="1">
                <a:solidFill>
                  <a:schemeClr val="tx1"/>
                </a:solidFill>
                <a:effectLst/>
                <a:latin typeface="+mn-lt"/>
                <a:ea typeface="+mn-ea"/>
                <a:cs typeface="+mn-cs"/>
              </a:rPr>
              <a:t>iter</a:t>
            </a:r>
            <a:r>
              <a:rPr lang="en-US" sz="1200" kern="1200" dirty="0">
                <a:solidFill>
                  <a:schemeClr val="tx1"/>
                </a:solidFill>
                <a:effectLst/>
                <a:latin typeface="+mn-lt"/>
                <a:ea typeface="+mn-ea"/>
                <a:cs typeface="+mn-cs"/>
              </a:rPr>
              <a:t> count) </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Increment scheme version number</a:t>
            </a:r>
            <a:endParaRPr lang="en-US" sz="18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When user logs in:</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Validate credentials based on stored version (old or new); if old demand 2nd factor or secret answers</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Prompt user for credential change, apologize, &amp; conduct OOB confirmation</a:t>
            </a:r>
            <a:endParaRPr lang="en-US" sz="18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Convert stored credentials to new scheme as user successfully log in</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sz="11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Supporting workflow outlined above requires tight integration with Authentication frameworks and workflows.</a:t>
            </a:r>
            <a:endParaRPr lang="en-US" sz="18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hlinkClick r:id="rId3"/>
              </a:rPr>
              <a:t>http://www.tarsnap.com/scrypt/scrypt.pdf</a:t>
            </a:r>
            <a:endParaRPr lang="en-US" sz="18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63</a:t>
            </a:fld>
            <a:endParaRPr lang="fr-FR"/>
          </a:p>
        </p:txBody>
      </p:sp>
    </p:spTree>
    <p:extLst>
      <p:ext uri="{BB962C8B-B14F-4D97-AF65-F5344CB8AC3E}">
        <p14:creationId xmlns:p14="http://schemas.microsoft.com/office/powerpoint/2010/main" val="53810647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65</a:t>
            </a:fld>
            <a:endParaRPr lang="fr-FR"/>
          </a:p>
        </p:txBody>
      </p:sp>
    </p:spTree>
    <p:extLst>
      <p:ext uri="{BB962C8B-B14F-4D97-AF65-F5344CB8AC3E}">
        <p14:creationId xmlns:p14="http://schemas.microsoft.com/office/powerpoint/2010/main" val="23035289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lide Image Placeholder 1"/>
          <p:cNvSpPr>
            <a:spLocks noGrp="1" noRot="1" noChangeAspect="1" noTextEdit="1"/>
          </p:cNvSpPr>
          <p:nvPr>
            <p:ph type="sldImg"/>
          </p:nvPr>
        </p:nvSpPr>
        <p:spPr>
          <a:ln/>
        </p:spPr>
      </p:sp>
      <p:sp>
        <p:nvSpPr>
          <p:cNvPr id="849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ea typeface="MS PGothic" charset="0"/>
            </a:endParaRPr>
          </a:p>
        </p:txBody>
      </p:sp>
    </p:spTree>
    <p:extLst>
      <p:ext uri="{BB962C8B-B14F-4D97-AF65-F5344CB8AC3E}">
        <p14:creationId xmlns:p14="http://schemas.microsoft.com/office/powerpoint/2010/main" val="14614876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68</a:t>
            </a:fld>
            <a:endParaRPr lang="fr-FR"/>
          </a:p>
        </p:txBody>
      </p:sp>
    </p:spTree>
    <p:extLst>
      <p:ext uri="{BB962C8B-B14F-4D97-AF65-F5344CB8AC3E}">
        <p14:creationId xmlns:p14="http://schemas.microsoft.com/office/powerpoint/2010/main" val="292755454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769AF489-050B-460C-8A0C-F2D8EE1FCDA8}" type="slidenum">
              <a:rPr lang="fr-FR" smtClean="0"/>
              <a:t>69</a:t>
            </a:fld>
            <a:endParaRPr lang="fr-FR"/>
          </a:p>
        </p:txBody>
      </p:sp>
    </p:spTree>
    <p:extLst>
      <p:ext uri="{BB962C8B-B14F-4D97-AF65-F5344CB8AC3E}">
        <p14:creationId xmlns:p14="http://schemas.microsoft.com/office/powerpoint/2010/main" val="401689154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2A36D7-AFAB-C146-81C6-DC116B495F37}" type="slidenum">
              <a:rPr lang="en-US" smtClean="0"/>
              <a:t>70</a:t>
            </a:fld>
            <a:endParaRPr lang="en-US"/>
          </a:p>
        </p:txBody>
      </p:sp>
    </p:spTree>
    <p:extLst>
      <p:ext uri="{BB962C8B-B14F-4D97-AF65-F5344CB8AC3E}">
        <p14:creationId xmlns:p14="http://schemas.microsoft.com/office/powerpoint/2010/main" val="6129202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69AF489-050B-460C-8A0C-F2D8EE1FCDA8}" type="slidenum">
              <a:rPr lang="fr-FR" smtClean="0"/>
              <a:t>71</a:t>
            </a:fld>
            <a:endParaRPr lang="fr-FR"/>
          </a:p>
        </p:txBody>
      </p:sp>
    </p:spTree>
    <p:extLst>
      <p:ext uri="{BB962C8B-B14F-4D97-AF65-F5344CB8AC3E}">
        <p14:creationId xmlns:p14="http://schemas.microsoft.com/office/powerpoint/2010/main" val="398366441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69AF489-050B-460C-8A0C-F2D8EE1FCDA8}" type="slidenum">
              <a:rPr lang="fr-FR" smtClean="0"/>
              <a:t>72</a:t>
            </a:fld>
            <a:endParaRPr lang="fr-FR"/>
          </a:p>
        </p:txBody>
      </p:sp>
    </p:spTree>
    <p:extLst>
      <p:ext uri="{BB962C8B-B14F-4D97-AF65-F5344CB8AC3E}">
        <p14:creationId xmlns:p14="http://schemas.microsoft.com/office/powerpoint/2010/main" val="20117446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69AF489-050B-460C-8A0C-F2D8EE1FCDA8}" type="slidenum">
              <a:rPr lang="fr-FR" smtClean="0"/>
              <a:t>73</a:t>
            </a:fld>
            <a:endParaRPr lang="fr-FR"/>
          </a:p>
        </p:txBody>
      </p:sp>
    </p:spTree>
    <p:extLst>
      <p:ext uri="{BB962C8B-B14F-4D97-AF65-F5344CB8AC3E}">
        <p14:creationId xmlns:p14="http://schemas.microsoft.com/office/powerpoint/2010/main" val="38650571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8</a:t>
            </a:fld>
            <a:endParaRPr lang="fr-FR"/>
          </a:p>
        </p:txBody>
      </p:sp>
    </p:spTree>
    <p:extLst>
      <p:ext uri="{BB962C8B-B14F-4D97-AF65-F5344CB8AC3E}">
        <p14:creationId xmlns:p14="http://schemas.microsoft.com/office/powerpoint/2010/main" val="2021456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76</a:t>
            </a:fld>
            <a:endParaRPr lang="fr-FR"/>
          </a:p>
        </p:txBody>
      </p:sp>
    </p:spTree>
    <p:extLst>
      <p:ext uri="{BB962C8B-B14F-4D97-AF65-F5344CB8AC3E}">
        <p14:creationId xmlns:p14="http://schemas.microsoft.com/office/powerpoint/2010/main" val="17432139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Slide Image Placeholder 1"/>
          <p:cNvSpPr>
            <a:spLocks noGrp="1" noRot="1" noChangeAspect="1" noTextEdit="1"/>
          </p:cNvSpPr>
          <p:nvPr>
            <p:ph type="sldImg"/>
          </p:nvPr>
        </p:nvSpPr>
        <p:spPr>
          <a:ln/>
        </p:spPr>
      </p:sp>
      <p:sp>
        <p:nvSpPr>
          <p:cNvPr id="9933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p>
        </p:txBody>
      </p:sp>
      <p:sp>
        <p:nvSpPr>
          <p:cNvPr id="99331" name="Slide Number Placeholder 3"/>
          <p:cNvSpPr>
            <a:spLocks noGrp="1"/>
          </p:cNvSpPr>
          <p:nvPr>
            <p:ph type="sldNum" sz="quarter" idx="4294967295"/>
          </p:nvPr>
        </p:nvSpPr>
        <p:spPr bwMode="auto">
          <a:xfrm>
            <a:off x="3884614" y="8685214"/>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400">
                <a:solidFill>
                  <a:srgbClr val="000000"/>
                </a:solidFill>
                <a:latin typeface="Arial" charset="0"/>
                <a:ea typeface="ヒラギノ角ゴ ProN W3" charset="0"/>
                <a:cs typeface="ヒラギノ角ゴ ProN W3" charset="0"/>
                <a:sym typeface="Arial" charset="0"/>
              </a:defRPr>
            </a:lvl1pPr>
            <a:lvl2pPr marL="742950" indent="-285750" eaLnBrk="0" hangingPunct="0">
              <a:defRPr sz="3400">
                <a:solidFill>
                  <a:srgbClr val="000000"/>
                </a:solidFill>
                <a:latin typeface="Arial" charset="0"/>
                <a:ea typeface="ヒラギノ角ゴ ProN W3" charset="0"/>
                <a:cs typeface="ヒラギノ角ゴ ProN W3" charset="0"/>
                <a:sym typeface="Arial" charset="0"/>
              </a:defRPr>
            </a:lvl2pPr>
            <a:lvl3pPr marL="1143000" indent="-228600" eaLnBrk="0" hangingPunct="0">
              <a:defRPr sz="3400">
                <a:solidFill>
                  <a:srgbClr val="000000"/>
                </a:solidFill>
                <a:latin typeface="Arial" charset="0"/>
                <a:ea typeface="ヒラギノ角ゴ ProN W3" charset="0"/>
                <a:cs typeface="ヒラギノ角ゴ ProN W3" charset="0"/>
                <a:sym typeface="Arial" charset="0"/>
              </a:defRPr>
            </a:lvl3pPr>
            <a:lvl4pPr marL="1600200" indent="-228600" eaLnBrk="0" hangingPunct="0">
              <a:defRPr sz="3400">
                <a:solidFill>
                  <a:srgbClr val="000000"/>
                </a:solidFill>
                <a:latin typeface="Arial" charset="0"/>
                <a:ea typeface="ヒラギノ角ゴ ProN W3" charset="0"/>
                <a:cs typeface="ヒラギノ角ゴ ProN W3" charset="0"/>
                <a:sym typeface="Arial" charset="0"/>
              </a:defRPr>
            </a:lvl4pPr>
            <a:lvl5pPr marL="2057400" indent="-228600" eaLnBrk="0" hangingPunct="0">
              <a:defRPr sz="3400">
                <a:solidFill>
                  <a:srgbClr val="000000"/>
                </a:solidFill>
                <a:latin typeface="Arial" charset="0"/>
                <a:ea typeface="ヒラギノ角ゴ ProN W3" charset="0"/>
                <a:cs typeface="ヒラギノ角ゴ ProN W3" charset="0"/>
                <a:sym typeface="Arial" charset="0"/>
              </a:defRPr>
            </a:lvl5pPr>
            <a:lvl6pPr marL="25146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6pPr>
            <a:lvl7pPr marL="29718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7pPr>
            <a:lvl8pPr marL="34290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8pPr>
            <a:lvl9pPr marL="38862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9pPr>
          </a:lstStyle>
          <a:p>
            <a:pPr eaLnBrk="1" hangingPunct="1"/>
            <a:fld id="{2DFE5E3D-B866-1C4A-8242-F430134A70F2}" type="slidenum">
              <a:rPr lang="en-US"/>
              <a:pPr eaLnBrk="1" hangingPunct="1"/>
              <a:t>78</a:t>
            </a:fld>
            <a:endParaRPr lang="en-US"/>
          </a:p>
        </p:txBody>
      </p:sp>
    </p:spTree>
    <p:extLst>
      <p:ext uri="{BB962C8B-B14F-4D97-AF65-F5344CB8AC3E}">
        <p14:creationId xmlns:p14="http://schemas.microsoft.com/office/powerpoint/2010/main" val="5807023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Slide Image Placeholder 1"/>
          <p:cNvSpPr>
            <a:spLocks noGrp="1" noRot="1" noChangeAspect="1" noTextEdit="1"/>
          </p:cNvSpPr>
          <p:nvPr>
            <p:ph type="sldImg"/>
          </p:nvPr>
        </p:nvSpPr>
        <p:spPr>
          <a:ln/>
        </p:spPr>
      </p:sp>
      <p:sp>
        <p:nvSpPr>
          <p:cNvPr id="9933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p>
        </p:txBody>
      </p:sp>
      <p:sp>
        <p:nvSpPr>
          <p:cNvPr id="99331" name="Slide Number Placeholder 3"/>
          <p:cNvSpPr>
            <a:spLocks noGrp="1"/>
          </p:cNvSpPr>
          <p:nvPr>
            <p:ph type="sldNum" sz="quarter" idx="4294967295"/>
          </p:nvPr>
        </p:nvSpPr>
        <p:spPr bwMode="auto">
          <a:xfrm>
            <a:off x="3884614" y="8685214"/>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400">
                <a:solidFill>
                  <a:srgbClr val="000000"/>
                </a:solidFill>
                <a:latin typeface="Arial" charset="0"/>
                <a:ea typeface="ヒラギノ角ゴ ProN W3" charset="0"/>
                <a:cs typeface="ヒラギノ角ゴ ProN W3" charset="0"/>
                <a:sym typeface="Arial" charset="0"/>
              </a:defRPr>
            </a:lvl1pPr>
            <a:lvl2pPr marL="742950" indent="-285750" eaLnBrk="0" hangingPunct="0">
              <a:defRPr sz="3400">
                <a:solidFill>
                  <a:srgbClr val="000000"/>
                </a:solidFill>
                <a:latin typeface="Arial" charset="0"/>
                <a:ea typeface="ヒラギノ角ゴ ProN W3" charset="0"/>
                <a:cs typeface="ヒラギノ角ゴ ProN W3" charset="0"/>
                <a:sym typeface="Arial" charset="0"/>
              </a:defRPr>
            </a:lvl2pPr>
            <a:lvl3pPr marL="1143000" indent="-228600" eaLnBrk="0" hangingPunct="0">
              <a:defRPr sz="3400">
                <a:solidFill>
                  <a:srgbClr val="000000"/>
                </a:solidFill>
                <a:latin typeface="Arial" charset="0"/>
                <a:ea typeface="ヒラギノ角ゴ ProN W3" charset="0"/>
                <a:cs typeface="ヒラギノ角ゴ ProN W3" charset="0"/>
                <a:sym typeface="Arial" charset="0"/>
              </a:defRPr>
            </a:lvl3pPr>
            <a:lvl4pPr marL="1600200" indent="-228600" eaLnBrk="0" hangingPunct="0">
              <a:defRPr sz="3400">
                <a:solidFill>
                  <a:srgbClr val="000000"/>
                </a:solidFill>
                <a:latin typeface="Arial" charset="0"/>
                <a:ea typeface="ヒラギノ角ゴ ProN W3" charset="0"/>
                <a:cs typeface="ヒラギノ角ゴ ProN W3" charset="0"/>
                <a:sym typeface="Arial" charset="0"/>
              </a:defRPr>
            </a:lvl4pPr>
            <a:lvl5pPr marL="2057400" indent="-228600" eaLnBrk="0" hangingPunct="0">
              <a:defRPr sz="3400">
                <a:solidFill>
                  <a:srgbClr val="000000"/>
                </a:solidFill>
                <a:latin typeface="Arial" charset="0"/>
                <a:ea typeface="ヒラギノ角ゴ ProN W3" charset="0"/>
                <a:cs typeface="ヒラギノ角ゴ ProN W3" charset="0"/>
                <a:sym typeface="Arial" charset="0"/>
              </a:defRPr>
            </a:lvl5pPr>
            <a:lvl6pPr marL="25146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6pPr>
            <a:lvl7pPr marL="29718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7pPr>
            <a:lvl8pPr marL="34290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8pPr>
            <a:lvl9pPr marL="38862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9pPr>
          </a:lstStyle>
          <a:p>
            <a:pPr eaLnBrk="1" hangingPunct="1"/>
            <a:fld id="{2DFE5E3D-B866-1C4A-8242-F430134A70F2}" type="slidenum">
              <a:rPr lang="en-US"/>
              <a:pPr eaLnBrk="1" hangingPunct="1"/>
              <a:t>79</a:t>
            </a:fld>
            <a:endParaRPr lang="en-US"/>
          </a:p>
        </p:txBody>
      </p:sp>
    </p:spTree>
    <p:extLst>
      <p:ext uri="{BB962C8B-B14F-4D97-AF65-F5344CB8AC3E}">
        <p14:creationId xmlns:p14="http://schemas.microsoft.com/office/powerpoint/2010/main" val="145799030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Slide Image Placeholder 1"/>
          <p:cNvSpPr>
            <a:spLocks noGrp="1" noRot="1" noChangeAspect="1" noTextEdit="1"/>
          </p:cNvSpPr>
          <p:nvPr>
            <p:ph type="sldImg"/>
          </p:nvPr>
        </p:nvSpPr>
        <p:spPr>
          <a:ln/>
        </p:spPr>
      </p:sp>
      <p:sp>
        <p:nvSpPr>
          <p:cNvPr id="9933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p>
        </p:txBody>
      </p:sp>
      <p:sp>
        <p:nvSpPr>
          <p:cNvPr id="99331" name="Slide Number Placeholder 3"/>
          <p:cNvSpPr>
            <a:spLocks noGrp="1"/>
          </p:cNvSpPr>
          <p:nvPr>
            <p:ph type="sldNum" sz="quarter" idx="4294967295"/>
          </p:nvPr>
        </p:nvSpPr>
        <p:spPr bwMode="auto">
          <a:xfrm>
            <a:off x="3884614" y="8685214"/>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400">
                <a:solidFill>
                  <a:srgbClr val="000000"/>
                </a:solidFill>
                <a:latin typeface="Arial" charset="0"/>
                <a:ea typeface="ヒラギノ角ゴ ProN W3" charset="0"/>
                <a:cs typeface="ヒラギノ角ゴ ProN W3" charset="0"/>
                <a:sym typeface="Arial" charset="0"/>
              </a:defRPr>
            </a:lvl1pPr>
            <a:lvl2pPr marL="742950" indent="-285750" eaLnBrk="0" hangingPunct="0">
              <a:defRPr sz="3400">
                <a:solidFill>
                  <a:srgbClr val="000000"/>
                </a:solidFill>
                <a:latin typeface="Arial" charset="0"/>
                <a:ea typeface="ヒラギノ角ゴ ProN W3" charset="0"/>
                <a:cs typeface="ヒラギノ角ゴ ProN W3" charset="0"/>
                <a:sym typeface="Arial" charset="0"/>
              </a:defRPr>
            </a:lvl2pPr>
            <a:lvl3pPr marL="1143000" indent="-228600" eaLnBrk="0" hangingPunct="0">
              <a:defRPr sz="3400">
                <a:solidFill>
                  <a:srgbClr val="000000"/>
                </a:solidFill>
                <a:latin typeface="Arial" charset="0"/>
                <a:ea typeface="ヒラギノ角ゴ ProN W3" charset="0"/>
                <a:cs typeface="ヒラギノ角ゴ ProN W3" charset="0"/>
                <a:sym typeface="Arial" charset="0"/>
              </a:defRPr>
            </a:lvl3pPr>
            <a:lvl4pPr marL="1600200" indent="-228600" eaLnBrk="0" hangingPunct="0">
              <a:defRPr sz="3400">
                <a:solidFill>
                  <a:srgbClr val="000000"/>
                </a:solidFill>
                <a:latin typeface="Arial" charset="0"/>
                <a:ea typeface="ヒラギノ角ゴ ProN W3" charset="0"/>
                <a:cs typeface="ヒラギノ角ゴ ProN W3" charset="0"/>
                <a:sym typeface="Arial" charset="0"/>
              </a:defRPr>
            </a:lvl4pPr>
            <a:lvl5pPr marL="2057400" indent="-228600" eaLnBrk="0" hangingPunct="0">
              <a:defRPr sz="3400">
                <a:solidFill>
                  <a:srgbClr val="000000"/>
                </a:solidFill>
                <a:latin typeface="Arial" charset="0"/>
                <a:ea typeface="ヒラギノ角ゴ ProN W3" charset="0"/>
                <a:cs typeface="ヒラギノ角ゴ ProN W3" charset="0"/>
                <a:sym typeface="Arial" charset="0"/>
              </a:defRPr>
            </a:lvl5pPr>
            <a:lvl6pPr marL="25146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6pPr>
            <a:lvl7pPr marL="29718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7pPr>
            <a:lvl8pPr marL="34290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8pPr>
            <a:lvl9pPr marL="38862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9pPr>
          </a:lstStyle>
          <a:p>
            <a:pPr eaLnBrk="1" hangingPunct="1"/>
            <a:fld id="{2DFE5E3D-B866-1C4A-8242-F430134A70F2}" type="slidenum">
              <a:rPr lang="en-US"/>
              <a:pPr eaLnBrk="1" hangingPunct="1"/>
              <a:t>80</a:t>
            </a:fld>
            <a:endParaRPr lang="en-US"/>
          </a:p>
        </p:txBody>
      </p:sp>
    </p:spTree>
    <p:extLst>
      <p:ext uri="{BB962C8B-B14F-4D97-AF65-F5344CB8AC3E}">
        <p14:creationId xmlns:p14="http://schemas.microsoft.com/office/powerpoint/2010/main" val="36328603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769AF489-050B-460C-8A0C-F2D8EE1FCDA8}" type="slidenum">
              <a:rPr lang="fr-FR" smtClean="0"/>
              <a:t>95</a:t>
            </a:fld>
            <a:endParaRPr lang="fr-FR"/>
          </a:p>
        </p:txBody>
      </p:sp>
    </p:spTree>
    <p:extLst>
      <p:ext uri="{BB962C8B-B14F-4D97-AF65-F5344CB8AC3E}">
        <p14:creationId xmlns:p14="http://schemas.microsoft.com/office/powerpoint/2010/main" val="173824065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769AF489-050B-460C-8A0C-F2D8EE1FCDA8}" type="slidenum">
              <a:rPr lang="fr-FR" smtClean="0"/>
              <a:t>96</a:t>
            </a:fld>
            <a:endParaRPr lang="fr-FR"/>
          </a:p>
        </p:txBody>
      </p:sp>
    </p:spTree>
    <p:extLst>
      <p:ext uri="{BB962C8B-B14F-4D97-AF65-F5344CB8AC3E}">
        <p14:creationId xmlns:p14="http://schemas.microsoft.com/office/powerpoint/2010/main" val="110251383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4294967295"/>
          </p:nvPr>
        </p:nvSpPr>
        <p:spPr bwMode="auto">
          <a:xfrm>
            <a:off x="3884439" y="8686176"/>
            <a:ext cx="2972007" cy="456262"/>
          </a:xfrm>
          <a:prstGeom prst="rect">
            <a:avLst/>
          </a:prstGeom>
          <a:noFill/>
          <a:ln>
            <a:miter lim="800000"/>
            <a:headEnd/>
            <a:tailEnd/>
          </a:ln>
        </p:spPr>
        <p:txBody>
          <a:bodyPr lIns="86490" tIns="43245" rIns="86490" bIns="43245"/>
          <a:lstStyle/>
          <a:p>
            <a:fld id="{17868EB4-0C79-42F0-9092-FF47A437A727}" type="slidenum">
              <a:rPr lang="en-US"/>
              <a:pPr/>
              <a:t>97</a:t>
            </a:fld>
            <a:endParaRPr lang="en-US" dirty="0"/>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7936178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769AF489-050B-460C-8A0C-F2D8EE1FCDA8}" type="slidenum">
              <a:rPr lang="fr-FR" smtClean="0"/>
              <a:t>100</a:t>
            </a:fld>
            <a:endParaRPr lang="fr-FR"/>
          </a:p>
        </p:txBody>
      </p:sp>
    </p:spTree>
    <p:extLst>
      <p:ext uri="{BB962C8B-B14F-4D97-AF65-F5344CB8AC3E}">
        <p14:creationId xmlns:p14="http://schemas.microsoft.com/office/powerpoint/2010/main" val="51581047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769AF489-050B-460C-8A0C-F2D8EE1FCDA8}" type="slidenum">
              <a:rPr lang="fr-FR" smtClean="0"/>
              <a:t>101</a:t>
            </a:fld>
            <a:endParaRPr lang="fr-FR"/>
          </a:p>
        </p:txBody>
      </p:sp>
    </p:spTree>
    <p:extLst>
      <p:ext uri="{BB962C8B-B14F-4D97-AF65-F5344CB8AC3E}">
        <p14:creationId xmlns:p14="http://schemas.microsoft.com/office/powerpoint/2010/main" val="418382604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Slide Image Placeholder 1"/>
          <p:cNvSpPr>
            <a:spLocks noGrp="1" noRot="1" noChangeAspect="1" noTextEdit="1"/>
          </p:cNvSpPr>
          <p:nvPr>
            <p:ph type="sldImg"/>
          </p:nvPr>
        </p:nvSpPr>
        <p:spPr>
          <a:ln/>
        </p:spPr>
      </p:sp>
      <p:sp>
        <p:nvSpPr>
          <p:cNvPr id="12902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p>
        </p:txBody>
      </p:sp>
      <p:sp>
        <p:nvSpPr>
          <p:cNvPr id="129027" name="Slide Number Placeholder 3"/>
          <p:cNvSpPr>
            <a:spLocks noGrp="1"/>
          </p:cNvSpPr>
          <p:nvPr>
            <p:ph type="sldNum" sz="quarter" idx="4294967295"/>
          </p:nvPr>
        </p:nvSpPr>
        <p:spPr bwMode="auto">
          <a:xfrm>
            <a:off x="3850443" y="9430091"/>
            <a:ext cx="2945659" cy="49641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400">
                <a:solidFill>
                  <a:srgbClr val="000000"/>
                </a:solidFill>
                <a:latin typeface="Arial" charset="0"/>
                <a:ea typeface="ヒラギノ角ゴ ProN W3" charset="0"/>
                <a:cs typeface="ヒラギノ角ゴ ProN W3" charset="0"/>
                <a:sym typeface="Arial" charset="0"/>
              </a:defRPr>
            </a:lvl1pPr>
            <a:lvl2pPr marL="742950" indent="-285750" eaLnBrk="0" hangingPunct="0">
              <a:defRPr sz="3400">
                <a:solidFill>
                  <a:srgbClr val="000000"/>
                </a:solidFill>
                <a:latin typeface="Arial" charset="0"/>
                <a:ea typeface="ヒラギノ角ゴ ProN W3" charset="0"/>
                <a:cs typeface="ヒラギノ角ゴ ProN W3" charset="0"/>
                <a:sym typeface="Arial" charset="0"/>
              </a:defRPr>
            </a:lvl2pPr>
            <a:lvl3pPr marL="1143000" indent="-228600" eaLnBrk="0" hangingPunct="0">
              <a:defRPr sz="3400">
                <a:solidFill>
                  <a:srgbClr val="000000"/>
                </a:solidFill>
                <a:latin typeface="Arial" charset="0"/>
                <a:ea typeface="ヒラギノ角ゴ ProN W3" charset="0"/>
                <a:cs typeface="ヒラギノ角ゴ ProN W3" charset="0"/>
                <a:sym typeface="Arial" charset="0"/>
              </a:defRPr>
            </a:lvl3pPr>
            <a:lvl4pPr marL="1600200" indent="-228600" eaLnBrk="0" hangingPunct="0">
              <a:defRPr sz="3400">
                <a:solidFill>
                  <a:srgbClr val="000000"/>
                </a:solidFill>
                <a:latin typeface="Arial" charset="0"/>
                <a:ea typeface="ヒラギノ角ゴ ProN W3" charset="0"/>
                <a:cs typeface="ヒラギノ角ゴ ProN W3" charset="0"/>
                <a:sym typeface="Arial" charset="0"/>
              </a:defRPr>
            </a:lvl4pPr>
            <a:lvl5pPr marL="2057400" indent="-228600" eaLnBrk="0" hangingPunct="0">
              <a:defRPr sz="3400">
                <a:solidFill>
                  <a:srgbClr val="000000"/>
                </a:solidFill>
                <a:latin typeface="Arial" charset="0"/>
                <a:ea typeface="ヒラギノ角ゴ ProN W3" charset="0"/>
                <a:cs typeface="ヒラギノ角ゴ ProN W3" charset="0"/>
                <a:sym typeface="Arial" charset="0"/>
              </a:defRPr>
            </a:lvl5pPr>
            <a:lvl6pPr marL="25146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6pPr>
            <a:lvl7pPr marL="29718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7pPr>
            <a:lvl8pPr marL="34290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8pPr>
            <a:lvl9pPr marL="3886200" indent="-228600" eaLnBrk="0" fontAlgn="base" hangingPunct="0">
              <a:spcBef>
                <a:spcPct val="0"/>
              </a:spcBef>
              <a:spcAft>
                <a:spcPct val="0"/>
              </a:spcAft>
              <a:defRPr sz="3400">
                <a:solidFill>
                  <a:srgbClr val="000000"/>
                </a:solidFill>
                <a:latin typeface="Arial" charset="0"/>
                <a:ea typeface="ヒラギノ角ゴ ProN W3" charset="0"/>
                <a:cs typeface="ヒラギノ角ゴ ProN W3" charset="0"/>
                <a:sym typeface="Arial" charset="0"/>
              </a:defRPr>
            </a:lvl9pPr>
          </a:lstStyle>
          <a:p>
            <a:pPr eaLnBrk="1" hangingPunct="1"/>
            <a:fld id="{F1C9AD79-7D3B-ED45-8403-B837B4897198}" type="slidenum">
              <a:rPr lang="en-US"/>
              <a:pPr eaLnBrk="1" hangingPunct="1"/>
              <a:t>102</a:t>
            </a:fld>
            <a:endParaRPr lang="en-US"/>
          </a:p>
        </p:txBody>
      </p:sp>
    </p:spTree>
    <p:extLst>
      <p:ext uri="{BB962C8B-B14F-4D97-AF65-F5344CB8AC3E}">
        <p14:creationId xmlns:p14="http://schemas.microsoft.com/office/powerpoint/2010/main" val="1798160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9</a:t>
            </a:fld>
            <a:endParaRPr lang="fr-FR"/>
          </a:p>
        </p:txBody>
      </p:sp>
    </p:spTree>
    <p:extLst>
      <p:ext uri="{BB962C8B-B14F-4D97-AF65-F5344CB8AC3E}">
        <p14:creationId xmlns:p14="http://schemas.microsoft.com/office/powerpoint/2010/main" val="165917803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2A36D7-AFAB-C146-81C6-DC116B495F37}" type="slidenum">
              <a:rPr lang="en-US" smtClean="0"/>
              <a:t>105</a:t>
            </a:fld>
            <a:endParaRPr lang="en-US" dirty="0"/>
          </a:p>
        </p:txBody>
      </p:sp>
    </p:spTree>
    <p:extLst>
      <p:ext uri="{BB962C8B-B14F-4D97-AF65-F5344CB8AC3E}">
        <p14:creationId xmlns:p14="http://schemas.microsoft.com/office/powerpoint/2010/main" val="9181642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109</a:t>
            </a:fld>
            <a:endParaRPr lang="fr-FR"/>
          </a:p>
        </p:txBody>
      </p:sp>
    </p:spTree>
    <p:extLst>
      <p:ext uri="{BB962C8B-B14F-4D97-AF65-F5344CB8AC3E}">
        <p14:creationId xmlns:p14="http://schemas.microsoft.com/office/powerpoint/2010/main" val="373801708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110</a:t>
            </a:fld>
            <a:endParaRPr lang="fr-FR"/>
          </a:p>
        </p:txBody>
      </p:sp>
    </p:spTree>
    <p:extLst>
      <p:ext uri="{BB962C8B-B14F-4D97-AF65-F5344CB8AC3E}">
        <p14:creationId xmlns:p14="http://schemas.microsoft.com/office/powerpoint/2010/main" val="11350006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10</a:t>
            </a:fld>
            <a:endParaRPr lang="fr-FR"/>
          </a:p>
        </p:txBody>
      </p:sp>
    </p:spTree>
    <p:extLst>
      <p:ext uri="{BB962C8B-B14F-4D97-AF65-F5344CB8AC3E}">
        <p14:creationId xmlns:p14="http://schemas.microsoft.com/office/powerpoint/2010/main" val="9042667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11</a:t>
            </a:fld>
            <a:endParaRPr lang="fr-FR"/>
          </a:p>
        </p:txBody>
      </p:sp>
    </p:spTree>
    <p:extLst>
      <p:ext uri="{BB962C8B-B14F-4D97-AF65-F5344CB8AC3E}">
        <p14:creationId xmlns:p14="http://schemas.microsoft.com/office/powerpoint/2010/main" val="138261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AF489-050B-460C-8A0C-F2D8EE1FCDA8}" type="slidenum">
              <a:rPr lang="fr-FR" smtClean="0"/>
              <a:t>12</a:t>
            </a:fld>
            <a:endParaRPr lang="fr-FR"/>
          </a:p>
        </p:txBody>
      </p:sp>
    </p:spTree>
    <p:extLst>
      <p:ext uri="{BB962C8B-B14F-4D97-AF65-F5344CB8AC3E}">
        <p14:creationId xmlns:p14="http://schemas.microsoft.com/office/powerpoint/2010/main" val="3387635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62620" y="1709277"/>
            <a:ext cx="6809780" cy="1102519"/>
          </a:xfrm>
        </p:spPr>
        <p:txBody>
          <a:bodyPr/>
          <a:lstStyle>
            <a:lvl1pPr algn="l">
              <a:defRPr>
                <a:solidFill>
                  <a:srgbClr val="D8A519"/>
                </a:solidFill>
              </a:defRPr>
            </a:lvl1pPr>
          </a:lstStyle>
          <a:p>
            <a:r>
              <a:rPr lang="en-US"/>
              <a:t>Click to edit Master title style</a:t>
            </a:r>
            <a:endParaRPr lang="en-US" dirty="0"/>
          </a:p>
        </p:txBody>
      </p:sp>
      <p:sp>
        <p:nvSpPr>
          <p:cNvPr id="3" name="Subtitle 2"/>
          <p:cNvSpPr>
            <a:spLocks noGrp="1"/>
          </p:cNvSpPr>
          <p:nvPr>
            <p:ph type="subTitle" idx="1"/>
          </p:nvPr>
        </p:nvSpPr>
        <p:spPr>
          <a:xfrm>
            <a:off x="962620" y="3026108"/>
            <a:ext cx="6123980" cy="131445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372520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23664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022188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3646396822"/>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1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2861432686"/>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9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3936102203"/>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20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1022155724"/>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2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2226419350"/>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2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769032636"/>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2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823176387"/>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2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3252690374"/>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4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468995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2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3924490684"/>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26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1946076995"/>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2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3283367004"/>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2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921234108"/>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29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905768226"/>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30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1215459675"/>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3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1988335068"/>
      </p:ext>
    </p:extLst>
  </p:cSld>
  <p:clrMapOvr>
    <a:masterClrMapping/>
  </p:clrMapOvr>
  <p:transition xmlns:p14="http://schemas.microsoft.com/office/powerpoint/2010/main"/>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3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8" y="204788"/>
            <a:ext cx="8228013" cy="857250"/>
          </a:xfrm>
        </p:spPr>
        <p:txBody>
          <a:bodyPr/>
          <a:lstStyle/>
          <a:p>
            <a:r>
              <a:rPr lang="en-US"/>
              <a:t>Click to edit Master title style</a:t>
            </a:r>
          </a:p>
        </p:txBody>
      </p:sp>
    </p:spTree>
    <p:extLst>
      <p:ext uri="{BB962C8B-B14F-4D97-AF65-F5344CB8AC3E}">
        <p14:creationId xmlns:p14="http://schemas.microsoft.com/office/powerpoint/2010/main" val="3571728502"/>
      </p:ext>
    </p:extLst>
  </p:cSld>
  <p:clrMapOvr>
    <a:masterClrMapping/>
  </p:clrMapOvr>
  <p:transition xmlns:p14="http://schemas.microsoft.com/office/powerpoint/2010/main"/>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a:xfrm>
            <a:off x="571475" y="-17"/>
            <a:ext cx="7643866" cy="490524"/>
          </a:xfrm>
        </p:spPr>
        <p:txBody>
          <a:bodyPr/>
          <a:lstStyle/>
          <a:p>
            <a:r>
              <a:rPr lang="en-US"/>
              <a:t>Click to edit Master title style</a:t>
            </a:r>
            <a:endParaRPr lang="fr-FR" dirty="0"/>
          </a:p>
        </p:txBody>
      </p:sp>
      <p:sp>
        <p:nvSpPr>
          <p:cNvPr id="5" name="Espace réservé du texte 4"/>
          <p:cNvSpPr>
            <a:spLocks noGrp="1"/>
          </p:cNvSpPr>
          <p:nvPr>
            <p:ph type="body" sz="quarter" idx="11"/>
          </p:nvPr>
        </p:nvSpPr>
        <p:spPr>
          <a:xfrm>
            <a:off x="571472" y="1017973"/>
            <a:ext cx="8286808" cy="337544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Tree>
    <p:extLst>
      <p:ext uri="{BB962C8B-B14F-4D97-AF65-F5344CB8AC3E}">
        <p14:creationId xmlns:p14="http://schemas.microsoft.com/office/powerpoint/2010/main" val="1833734921"/>
      </p:ext>
    </p:extLst>
  </p:cSld>
  <p:clrMapOvr>
    <a:masterClrMapping/>
  </p:clrMapOvr>
  <p:transition xmlns:p14="http://schemas.microsoft.com/office/powerpoint/2010/mai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Section Sub-page">
    <p:spTree>
      <p:nvGrpSpPr>
        <p:cNvPr id="1" name=""/>
        <p:cNvGrpSpPr/>
        <p:nvPr/>
      </p:nvGrpSpPr>
      <p:grpSpPr>
        <a:xfrm>
          <a:off x="0" y="0"/>
          <a:ext cx="0" cy="0"/>
          <a:chOff x="0" y="0"/>
          <a:chExt cx="0" cy="0"/>
        </a:xfrm>
      </p:grpSpPr>
      <p:sp>
        <p:nvSpPr>
          <p:cNvPr id="4" name="Rectangle 3"/>
          <p:cNvSpPr/>
          <p:nvPr/>
        </p:nvSpPr>
        <p:spPr>
          <a:xfrm>
            <a:off x="0" y="0"/>
            <a:ext cx="9144000" cy="4629150"/>
          </a:xfrm>
          <a:prstGeom prst="rect">
            <a:avLst/>
          </a:prstGeom>
          <a:solidFill>
            <a:schemeClr val="tx2"/>
          </a:solidFill>
          <a:ln w="12700">
            <a:noFill/>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350"/>
          </a:p>
        </p:txBody>
      </p:sp>
      <p:sp>
        <p:nvSpPr>
          <p:cNvPr id="2" name="Title 1"/>
          <p:cNvSpPr>
            <a:spLocks noGrp="1"/>
          </p:cNvSpPr>
          <p:nvPr>
            <p:ph type="title" hasCustomPrompt="1"/>
          </p:nvPr>
        </p:nvSpPr>
        <p:spPr>
          <a:xfrm>
            <a:off x="457200" y="2057400"/>
            <a:ext cx="8229600" cy="2057400"/>
          </a:xfrm>
        </p:spPr>
        <p:txBody>
          <a:bodyPr anchor="ctr" anchorCtr="0"/>
          <a:lstStyle>
            <a:lvl1pPr algn="l">
              <a:defRPr sz="2700" b="0" cap="none">
                <a:solidFill>
                  <a:srgbClr val="FFFFFF"/>
                </a:solidFill>
              </a:defRPr>
            </a:lvl1pPr>
          </a:lstStyle>
          <a:p>
            <a:r>
              <a:rPr lang="en-US" dirty="0"/>
              <a:t>Click to edit master title style</a:t>
            </a:r>
          </a:p>
        </p:txBody>
      </p:sp>
      <p:sp>
        <p:nvSpPr>
          <p:cNvPr id="6" name="Slide Number Placeholder 5"/>
          <p:cNvSpPr>
            <a:spLocks noGrp="1"/>
          </p:cNvSpPr>
          <p:nvPr>
            <p:ph type="sldNum" sz="quarter" idx="12"/>
          </p:nvPr>
        </p:nvSpPr>
        <p:spPr/>
        <p:txBody>
          <a:bodyPr/>
          <a:lstStyle/>
          <a:p>
            <a:fld id="{9B76E54B-5BBA-9541-9CDA-30D09F65C9FC}" type="slidenum">
              <a:rPr lang="en-US" smtClean="0"/>
              <a:t>‹#›</a:t>
            </a:fld>
            <a:endParaRPr lang="en-US"/>
          </a:p>
        </p:txBody>
      </p:sp>
      <p:sp>
        <p:nvSpPr>
          <p:cNvPr id="5" name="Rectangle 4"/>
          <p:cNvSpPr/>
          <p:nvPr/>
        </p:nvSpPr>
        <p:spPr>
          <a:xfrm>
            <a:off x="457200" y="4767263"/>
            <a:ext cx="8229600" cy="274320"/>
          </a:xfrm>
          <a:prstGeom prst="rect">
            <a:avLst/>
          </a:prstGeom>
        </p:spPr>
        <p:txBody>
          <a:bodyPr wrap="square" lIns="0" tIns="0" rIns="0" bIns="0" anchor="ctr" anchorCtr="0">
            <a:noAutofit/>
          </a:bodyPr>
          <a:lstStyle/>
          <a:p>
            <a:r>
              <a:rPr lang="en-US" sz="675" b="0">
                <a:solidFill>
                  <a:srgbClr val="7A6C62"/>
                </a:solidFill>
                <a:latin typeface="Arial" pitchFamily="34" charset="0"/>
              </a:rPr>
              <a:t>COPYRIGHT ©</a:t>
            </a:r>
            <a:r>
              <a:rPr lang="is-IS" sz="675" b="0">
                <a:solidFill>
                  <a:srgbClr val="7A6C62"/>
                </a:solidFill>
                <a:latin typeface="Arial" pitchFamily="34" charset="0"/>
              </a:rPr>
              <a:t>2017</a:t>
            </a:r>
            <a:r>
              <a:rPr lang="en-US" sz="675" b="0">
                <a:solidFill>
                  <a:srgbClr val="7A6C62"/>
                </a:solidFill>
                <a:latin typeface="Arial" pitchFamily="34" charset="0"/>
              </a:rPr>
              <a:t>  </a:t>
            </a:r>
            <a:r>
              <a:rPr lang="en-US" sz="675" b="0">
                <a:solidFill>
                  <a:schemeClr val="accent1"/>
                </a:solidFill>
                <a:latin typeface="Arial" pitchFamily="34" charset="0"/>
              </a:rPr>
              <a:t>MANICODE SECURITY</a:t>
            </a:r>
          </a:p>
        </p:txBody>
      </p:sp>
      <p:sp>
        <p:nvSpPr>
          <p:cNvPr id="7" name="Rectangle 6">
            <a:extLst>
              <a:ext uri="{FF2B5EF4-FFF2-40B4-BE49-F238E27FC236}">
                <a16:creationId xmlns="" xmlns:a16="http://schemas.microsoft.com/office/drawing/2014/main" id="{190A45A9-071B-D748-A6F9-102FFB71C9AB}"/>
              </a:ext>
            </a:extLst>
          </p:cNvPr>
          <p:cNvSpPr/>
          <p:nvPr userDrawn="1"/>
        </p:nvSpPr>
        <p:spPr>
          <a:xfrm>
            <a:off x="0" y="0"/>
            <a:ext cx="9144000" cy="4629150"/>
          </a:xfrm>
          <a:prstGeom prst="rect">
            <a:avLst/>
          </a:prstGeom>
          <a:solidFill>
            <a:schemeClr val="tx2"/>
          </a:solidFill>
          <a:ln w="12700">
            <a:noFill/>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350"/>
          </a:p>
        </p:txBody>
      </p:sp>
      <p:sp>
        <p:nvSpPr>
          <p:cNvPr id="8" name="Rectangle 7">
            <a:extLst>
              <a:ext uri="{FF2B5EF4-FFF2-40B4-BE49-F238E27FC236}">
                <a16:creationId xmlns="" xmlns:a16="http://schemas.microsoft.com/office/drawing/2014/main" id="{7E7292ED-7E40-7342-A08E-569261ABB087}"/>
              </a:ext>
            </a:extLst>
          </p:cNvPr>
          <p:cNvSpPr/>
          <p:nvPr userDrawn="1"/>
        </p:nvSpPr>
        <p:spPr>
          <a:xfrm>
            <a:off x="457200" y="4767263"/>
            <a:ext cx="8229600" cy="274320"/>
          </a:xfrm>
          <a:prstGeom prst="rect">
            <a:avLst/>
          </a:prstGeom>
        </p:spPr>
        <p:txBody>
          <a:bodyPr wrap="square" lIns="0" tIns="0" rIns="0" bIns="0" anchor="ctr" anchorCtr="0">
            <a:noAutofit/>
          </a:bodyPr>
          <a:lstStyle/>
          <a:p>
            <a:r>
              <a:rPr lang="en-US" sz="675" b="0">
                <a:solidFill>
                  <a:srgbClr val="7A6C62"/>
                </a:solidFill>
                <a:latin typeface="Arial" pitchFamily="34" charset="0"/>
              </a:rPr>
              <a:t>COPYRIGHT ©</a:t>
            </a:r>
            <a:r>
              <a:rPr lang="is-IS" sz="675" b="0">
                <a:solidFill>
                  <a:srgbClr val="7A6C62"/>
                </a:solidFill>
                <a:latin typeface="Arial" pitchFamily="34" charset="0"/>
              </a:rPr>
              <a:t>2017</a:t>
            </a:r>
            <a:r>
              <a:rPr lang="en-US" sz="675" b="0">
                <a:solidFill>
                  <a:srgbClr val="7A6C62"/>
                </a:solidFill>
                <a:latin typeface="Arial" pitchFamily="34" charset="0"/>
              </a:rPr>
              <a:t>  </a:t>
            </a:r>
            <a:r>
              <a:rPr lang="en-US" sz="675" b="0">
                <a:solidFill>
                  <a:schemeClr val="accent1"/>
                </a:solidFill>
                <a:latin typeface="Arial" pitchFamily="34" charset="0"/>
              </a:rPr>
              <a:t>MANICODE SECURITY</a:t>
            </a:r>
          </a:p>
        </p:txBody>
      </p:sp>
    </p:spTree>
    <p:extLst>
      <p:ext uri="{BB962C8B-B14F-4D97-AF65-F5344CB8AC3E}">
        <p14:creationId xmlns:p14="http://schemas.microsoft.com/office/powerpoint/2010/main" val="2045902450"/>
      </p:ext>
    </p:extLst>
  </p:cSld>
  <p:clrMapOvr>
    <a:masterClrMapping/>
  </p:clrMapOvr>
  <p:transition xmlns:p14="http://schemas.microsoft.com/office/powerpoint/2010/mai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528786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a:xfrm>
            <a:off x="571475" y="-17"/>
            <a:ext cx="7643866" cy="490524"/>
          </a:xfrm>
        </p:spPr>
        <p:txBody>
          <a:bodyPr/>
          <a:lstStyle/>
          <a:p>
            <a:r>
              <a:rPr lang="fr-FR" dirty="0"/>
              <a:t>Cliquez pour modifier le style du titre</a:t>
            </a:r>
          </a:p>
        </p:txBody>
      </p:sp>
      <p:sp>
        <p:nvSpPr>
          <p:cNvPr id="5" name="Espace réservé du texte 4"/>
          <p:cNvSpPr>
            <a:spLocks noGrp="1"/>
          </p:cNvSpPr>
          <p:nvPr>
            <p:ph type="body" sz="quarter" idx="11"/>
          </p:nvPr>
        </p:nvSpPr>
        <p:spPr>
          <a:xfrm>
            <a:off x="571472" y="1017973"/>
            <a:ext cx="8286808" cy="3375446"/>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3239752112"/>
      </p:ext>
    </p:extLst>
  </p:cSld>
  <p:clrMapOvr>
    <a:masterClrMapping/>
  </p:clrMapOvr>
  <p:transition xmlns:p14="http://schemas.microsoft.com/office/powerpoint/2010/mai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Section Sub-page">
    <p:spTree>
      <p:nvGrpSpPr>
        <p:cNvPr id="1" name=""/>
        <p:cNvGrpSpPr/>
        <p:nvPr/>
      </p:nvGrpSpPr>
      <p:grpSpPr>
        <a:xfrm>
          <a:off x="0" y="0"/>
          <a:ext cx="0" cy="0"/>
          <a:chOff x="0" y="0"/>
          <a:chExt cx="0" cy="0"/>
        </a:xfrm>
      </p:grpSpPr>
      <p:sp>
        <p:nvSpPr>
          <p:cNvPr id="4" name="Rectangle 3"/>
          <p:cNvSpPr/>
          <p:nvPr userDrawn="1"/>
        </p:nvSpPr>
        <p:spPr>
          <a:xfrm>
            <a:off x="0" y="0"/>
            <a:ext cx="9144000" cy="4629150"/>
          </a:xfrm>
          <a:prstGeom prst="rect">
            <a:avLst/>
          </a:prstGeom>
          <a:solidFill>
            <a:schemeClr val="tx2"/>
          </a:solidFill>
          <a:ln w="12700">
            <a:noFill/>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350"/>
          </a:p>
        </p:txBody>
      </p:sp>
      <p:sp>
        <p:nvSpPr>
          <p:cNvPr id="2" name="Title 1"/>
          <p:cNvSpPr>
            <a:spLocks noGrp="1"/>
          </p:cNvSpPr>
          <p:nvPr>
            <p:ph type="title" hasCustomPrompt="1"/>
          </p:nvPr>
        </p:nvSpPr>
        <p:spPr>
          <a:xfrm>
            <a:off x="457200" y="2057400"/>
            <a:ext cx="8229600" cy="2057400"/>
          </a:xfrm>
        </p:spPr>
        <p:txBody>
          <a:bodyPr anchor="ctr" anchorCtr="0"/>
          <a:lstStyle>
            <a:lvl1pPr algn="l">
              <a:defRPr sz="2700" b="0" cap="none">
                <a:solidFill>
                  <a:srgbClr val="FFFFFF"/>
                </a:solidFill>
              </a:defRPr>
            </a:lvl1pPr>
          </a:lstStyle>
          <a:p>
            <a:r>
              <a:rPr lang="en-US" dirty="0"/>
              <a:t>Click to edit master title style</a:t>
            </a:r>
          </a:p>
        </p:txBody>
      </p:sp>
      <p:sp>
        <p:nvSpPr>
          <p:cNvPr id="6" name="Slide Number Placeholder 5"/>
          <p:cNvSpPr>
            <a:spLocks noGrp="1"/>
          </p:cNvSpPr>
          <p:nvPr>
            <p:ph type="sldNum" sz="quarter" idx="12"/>
          </p:nvPr>
        </p:nvSpPr>
        <p:spPr/>
        <p:txBody>
          <a:bodyPr/>
          <a:lstStyle/>
          <a:p>
            <a:fld id="{9B76E54B-5BBA-9541-9CDA-30D09F65C9FC}" type="slidenum">
              <a:rPr lang="en-US" smtClean="0"/>
              <a:t>‹#›</a:t>
            </a:fld>
            <a:endParaRPr lang="en-US"/>
          </a:p>
        </p:txBody>
      </p:sp>
      <p:sp>
        <p:nvSpPr>
          <p:cNvPr id="5" name="Rectangle 4"/>
          <p:cNvSpPr/>
          <p:nvPr userDrawn="1"/>
        </p:nvSpPr>
        <p:spPr>
          <a:xfrm>
            <a:off x="457200" y="4767263"/>
            <a:ext cx="8229600" cy="274320"/>
          </a:xfrm>
          <a:prstGeom prst="rect">
            <a:avLst/>
          </a:prstGeom>
        </p:spPr>
        <p:txBody>
          <a:bodyPr wrap="square" lIns="0" tIns="0" rIns="0" bIns="0" anchor="ctr" anchorCtr="0">
            <a:noAutofit/>
          </a:bodyPr>
          <a:lstStyle/>
          <a:p>
            <a:r>
              <a:rPr lang="en-US" sz="675" b="0">
                <a:solidFill>
                  <a:srgbClr val="7A6C62"/>
                </a:solidFill>
                <a:latin typeface="Arial" pitchFamily="34" charset="0"/>
              </a:rPr>
              <a:t>COPYRIGHT ©</a:t>
            </a:r>
            <a:r>
              <a:rPr lang="is-IS" sz="675" b="0">
                <a:solidFill>
                  <a:srgbClr val="7A6C62"/>
                </a:solidFill>
                <a:latin typeface="Arial" pitchFamily="34" charset="0"/>
              </a:rPr>
              <a:t>2017</a:t>
            </a:r>
            <a:r>
              <a:rPr lang="en-US" sz="675" b="0">
                <a:solidFill>
                  <a:srgbClr val="7A6C62"/>
                </a:solidFill>
                <a:latin typeface="Arial" pitchFamily="34" charset="0"/>
              </a:rPr>
              <a:t>  </a:t>
            </a:r>
            <a:r>
              <a:rPr lang="en-US" sz="675" b="0">
                <a:solidFill>
                  <a:schemeClr val="accent1"/>
                </a:solidFill>
                <a:latin typeface="Arial" pitchFamily="34" charset="0"/>
              </a:rPr>
              <a:t>MANICODE SECURITY</a:t>
            </a:r>
          </a:p>
        </p:txBody>
      </p:sp>
    </p:spTree>
    <p:extLst>
      <p:ext uri="{BB962C8B-B14F-4D97-AF65-F5344CB8AC3E}">
        <p14:creationId xmlns:p14="http://schemas.microsoft.com/office/powerpoint/2010/main" val="107931499"/>
      </p:ext>
    </p:extLst>
  </p:cSld>
  <p:clrMapOvr>
    <a:masterClrMapping/>
  </p:clrMapOvr>
  <p:transition xmlns:p14="http://schemas.microsoft.com/office/powerpoint/2010/mai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0504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727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763449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5733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404195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3324358282"/>
      </p:ext>
    </p:extLst>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theme" Target="../theme/theme1.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image" Target="../media/image1.jpe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3"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0"/>
            <a:ext cx="8229600" cy="309602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4206072"/>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 id="2147483712" r:id="rId24"/>
    <p:sldLayoutId id="2147483713" r:id="rId25"/>
    <p:sldLayoutId id="2147483714" r:id="rId26"/>
    <p:sldLayoutId id="2147483715" r:id="rId27"/>
    <p:sldLayoutId id="2147483716" r:id="rId28"/>
    <p:sldLayoutId id="2147483717" r:id="rId29"/>
    <p:sldLayoutId id="2147483685" r:id="rId30"/>
    <p:sldLayoutId id="2147483687" r:id="rId31"/>
  </p:sldLayoutIdLst>
  <p:txStyles>
    <p:titleStyle>
      <a:lvl1pPr algn="l" defTabSz="457200" rtl="0" eaLnBrk="1" latinLnBrk="0" hangingPunct="1">
        <a:spcBef>
          <a:spcPct val="0"/>
        </a:spcBef>
        <a:buNone/>
        <a:defRPr sz="3600" kern="1200">
          <a:solidFill>
            <a:srgbClr val="004685"/>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 Id="rId3" Type="http://schemas.openxmlformats.org/officeDocument/2006/relationships/image" Target="../media/image3.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8.xml"/><Relationship Id="rId3" Type="http://schemas.openxmlformats.org/officeDocument/2006/relationships/image" Target="../media/image3.png"/></Relationships>
</file>

<file path=ppt/slides/_rels/slide102.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hyperlink" Target="https://www.owasp.org/index.php/Category:OWASP_Logging_Project" TargetMode="External"/><Relationship Id="rId4" Type="http://schemas.openxmlformats.org/officeDocument/2006/relationships/hyperlink" Target="https://www.owasp.org/index.php/OWASP_Security_Logging_Project" TargetMode="External"/><Relationship Id="rId5" Type="http://schemas.openxmlformats.org/officeDocument/2006/relationships/hyperlink" Target="https://www.owasp.org/index.php/Logging_Cheat_Sheet" TargetMode="External"/><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notesSlide" Target="../notesSlides/notesSlide61.xml"/><Relationship Id="rId4" Type="http://schemas.openxmlformats.org/officeDocument/2006/relationships/hyperlink" Target="http://www.owasp.org/index.php/ASVS" TargetMode="External"/><Relationship Id="rId5" Type="http://schemas.openxmlformats.org/officeDocument/2006/relationships/hyperlink" Target="https://www.owasp.org/index.php/Cheat_Sheets" TargetMode="External"/><Relationship Id="rId6" Type="http://schemas.openxmlformats.org/officeDocument/2006/relationships/hyperlink" Target="https://www.owasp.org/index.php/Testing_Guide" TargetMode="External"/><Relationship Id="rId1" Type="http://schemas.openxmlformats.org/officeDocument/2006/relationships/tags" Target="../tags/tag3.xml"/><Relationship Id="rId2"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3.png"/><Relationship Id="rId1" Type="http://schemas.openxmlformats.org/officeDocument/2006/relationships/slideLayout" Target="../slideLayouts/slideLayout6.xml"/><Relationship Id="rId2" Type="http://schemas.openxmlformats.org/officeDocument/2006/relationships/image" Target="../media/image2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image" Target="../media/image22.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owasp.org/index.php/LDAP_Injection_Prevention_Cheat_Sheet" TargetMode="External"/><Relationship Id="rId4" Type="http://schemas.openxmlformats.org/officeDocument/2006/relationships/hyperlink" Target="https://www.owasp.org/index.php/Injection_Prevention_Cheat_Sheet_in_Java" TargetMode="External"/><Relationship Id="rId1" Type="http://schemas.openxmlformats.org/officeDocument/2006/relationships/slideLayout" Target="../slideLayouts/slideLayout2.xml"/><Relationship Id="rId2" Type="http://schemas.openxmlformats.org/officeDocument/2006/relationships/hyperlink" Target="https://www.owasp.org/index.php/Command_Injection"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3.jpe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 Id="rId3" Type="http://schemas.openxmlformats.org/officeDocument/2006/relationships/image" Target="../media/image2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6.png"/><Relationship Id="rId3" Type="http://schemas.openxmlformats.org/officeDocument/2006/relationships/image" Target="../media/image2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hyperlink" Target="http://nvlpubs.nist.gov/nistpubs/SpecialPublications/NIST.SP.800-63-3.pdf"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blogs.dropbox.com/tech/2016/09/how-dropbox-securely-stores-your-password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 Id="rId3" Type="http://schemas.openxmlformats.org/officeDocument/2006/relationships/image" Target="../media/image28.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3.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 Id="rId3" Type="http://schemas.openxmlformats.org/officeDocument/2006/relationships/image" Target="../media/image13.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 Id="rId3" Type="http://schemas.openxmlformats.org/officeDocument/2006/relationships/image" Target="../media/image13.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9.xml"/><Relationship Id="rId3" Type="http://schemas.openxmlformats.org/officeDocument/2006/relationships/image" Target="../media/image13.png"/></Relationships>
</file>

<file path=ppt/slides/_rels/slide74.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tif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3.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29.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30.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4.xml"/><Relationship Id="rId3" Type="http://schemas.openxmlformats.org/officeDocument/2006/relationships/image" Target="../media/image3.png"/></Relationships>
</file>

<file path=ppt/slides/_rels/slide9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hyperlink" Target="http://nacl.cr.yp.to/" TargetMode="External"/><Relationship Id="rId1" Type="http://schemas.openxmlformats.org/officeDocument/2006/relationships/slideLayout" Target="../slideLayouts/slideLayout6.xml"/><Relationship Id="rId2" Type="http://schemas.openxmlformats.org/officeDocument/2006/relationships/notesSlide" Target="../notesSlides/notesSlide55.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56.xml"/><Relationship Id="rId4" Type="http://schemas.openxmlformats.org/officeDocument/2006/relationships/hyperlink" Target="https://www.vaultproject.io/" TargetMode="External"/><Relationship Id="rId1" Type="http://schemas.openxmlformats.org/officeDocument/2006/relationships/tags" Target="../tags/tag2.xml"/><Relationship Id="rId2"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hyperlink" Target="https://www.ssllabs.com/projects/documentation/" TargetMode="External"/><Relationship Id="rId4" Type="http://schemas.openxmlformats.org/officeDocument/2006/relationships/hyperlink" Target="https://www.owasp.org/index.php/Cryptographic_Storage_Cheat_Sheet" TargetMode="External"/><Relationship Id="rId1" Type="http://schemas.openxmlformats.org/officeDocument/2006/relationships/slideLayout" Target="../slideLayouts/slideLayout2.xml"/><Relationship Id="rId2" Type="http://schemas.openxmlformats.org/officeDocument/2006/relationships/hyperlink" Target="https://www.owasp.org/index.php/Transport_Layer_Protection_Cheat_Sheet" TargetMode="Externa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3200" dirty="0"/>
              <a:t>OWASP Top Ten</a:t>
            </a:r>
            <a:br>
              <a:rPr lang="en-US" sz="3200" dirty="0"/>
            </a:br>
            <a:r>
              <a:rPr lang="en-US" sz="3200" dirty="0"/>
              <a:t>Proactive Controls 3.0</a:t>
            </a:r>
          </a:p>
        </p:txBody>
      </p:sp>
    </p:spTree>
    <p:extLst>
      <p:ext uri="{BB962C8B-B14F-4D97-AF65-F5344CB8AC3E}">
        <p14:creationId xmlns:p14="http://schemas.microsoft.com/office/powerpoint/2010/main" val="3776439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05979"/>
            <a:ext cx="8686801" cy="857250"/>
          </a:xfrm>
        </p:spPr>
        <p:txBody>
          <a:bodyPr>
            <a:noAutofit/>
          </a:bodyPr>
          <a:lstStyle/>
          <a:p>
            <a:r>
              <a:rPr lang="en-US" sz="3400" dirty="0"/>
              <a:t>Application Security Verification Standard 3.0.1</a:t>
            </a:r>
          </a:p>
        </p:txBody>
      </p:sp>
      <p:pic>
        <p:nvPicPr>
          <p:cNvPr id="5" name="Shape 153"/>
          <p:cNvPicPr preferRelativeResize="0">
            <a:picLocks noGrp="1"/>
          </p:cNvPicPr>
          <p:nvPr>
            <p:ph sz="half" idx="1"/>
          </p:nvPr>
        </p:nvPicPr>
        <p:blipFill rotWithShape="1">
          <a:blip r:embed="rId3" cstate="screen">
            <a:alphaModFix/>
            <a:extLst>
              <a:ext uri="{28A0092B-C50C-407E-A947-70E740481C1C}">
                <a14:useLocalDpi xmlns:a14="http://schemas.microsoft.com/office/drawing/2010/main"/>
              </a:ext>
            </a:extLst>
          </a:blip>
          <a:stretch/>
        </p:blipFill>
        <p:spPr>
          <a:xfrm>
            <a:off x="457200" y="1824761"/>
            <a:ext cx="4038600" cy="2144852"/>
          </a:xfrm>
          <a:prstGeom prst="rect">
            <a:avLst/>
          </a:prstGeom>
          <a:noFill/>
          <a:ln>
            <a:noFill/>
          </a:ln>
        </p:spPr>
      </p:pic>
      <p:sp>
        <p:nvSpPr>
          <p:cNvPr id="4" name="Content Placeholder 3"/>
          <p:cNvSpPr>
            <a:spLocks noGrp="1"/>
          </p:cNvSpPr>
          <p:nvPr>
            <p:ph sz="half" idx="2"/>
          </p:nvPr>
        </p:nvSpPr>
        <p:spPr/>
        <p:txBody>
          <a:bodyPr>
            <a:normAutofit/>
          </a:bodyPr>
          <a:lstStyle/>
          <a:p>
            <a:pPr marL="171450" indent="-171450">
              <a:lnSpc>
                <a:spcPct val="70000"/>
              </a:lnSpc>
              <a:spcBef>
                <a:spcPts val="0"/>
              </a:spcBef>
              <a:buClr>
                <a:schemeClr val="dk1"/>
              </a:buClr>
              <a:buSzPct val="100000"/>
            </a:pPr>
            <a:r>
              <a:rPr lang="en-US" sz="2400" dirty="0">
                <a:solidFill>
                  <a:schemeClr val="dk1"/>
                </a:solidFill>
                <a:ea typeface="Calibri"/>
                <a:cs typeface="Calibri"/>
                <a:sym typeface="Calibri"/>
              </a:rPr>
              <a:t>First application security standard by developers, for developers</a:t>
            </a:r>
          </a:p>
          <a:p>
            <a:pPr marL="171450" indent="-171450">
              <a:lnSpc>
                <a:spcPct val="50000"/>
              </a:lnSpc>
              <a:spcBef>
                <a:spcPts val="750"/>
              </a:spcBef>
              <a:buClr>
                <a:schemeClr val="dk1"/>
              </a:buClr>
              <a:buSzPct val="100000"/>
              <a:buNone/>
            </a:pPr>
            <a:endParaRPr lang="en-US" sz="2400" dirty="0">
              <a:solidFill>
                <a:schemeClr val="dk1"/>
              </a:solidFill>
              <a:ea typeface="Calibri"/>
              <a:cs typeface="Calibri"/>
              <a:sym typeface="Calibri"/>
            </a:endParaRPr>
          </a:p>
          <a:p>
            <a:pPr marL="171450" indent="-171450">
              <a:lnSpc>
                <a:spcPct val="80000"/>
              </a:lnSpc>
              <a:spcBef>
                <a:spcPts val="750"/>
              </a:spcBef>
              <a:buClr>
                <a:schemeClr val="dk1"/>
              </a:buClr>
              <a:buSzPct val="100000"/>
            </a:pPr>
            <a:r>
              <a:rPr lang="en-US" sz="2400" dirty="0">
                <a:solidFill>
                  <a:schemeClr val="dk1"/>
                </a:solidFill>
                <a:ea typeface="Calibri"/>
                <a:cs typeface="Calibri"/>
                <a:sym typeface="Calibri"/>
              </a:rPr>
              <a:t>Defines 3 risk levels with around </a:t>
            </a:r>
            <a:r>
              <a:rPr lang="en-US" sz="2400" b="1" dirty="0">
                <a:solidFill>
                  <a:schemeClr val="dk1"/>
                </a:solidFill>
                <a:ea typeface="Calibri"/>
                <a:cs typeface="Calibri"/>
                <a:sym typeface="Calibri"/>
              </a:rPr>
              <a:t>150</a:t>
            </a:r>
            <a:r>
              <a:rPr lang="en-US" sz="2400" dirty="0">
                <a:solidFill>
                  <a:schemeClr val="dk1"/>
                </a:solidFill>
                <a:ea typeface="Calibri"/>
                <a:cs typeface="Calibri"/>
                <a:sym typeface="Calibri"/>
              </a:rPr>
              <a:t> controls</a:t>
            </a:r>
          </a:p>
          <a:p>
            <a:pPr marL="171450" indent="-171450">
              <a:lnSpc>
                <a:spcPct val="50000"/>
              </a:lnSpc>
              <a:spcBef>
                <a:spcPts val="750"/>
              </a:spcBef>
              <a:buClr>
                <a:schemeClr val="dk1"/>
              </a:buClr>
              <a:buSzPct val="100000"/>
              <a:buNone/>
            </a:pPr>
            <a:endParaRPr lang="en-US" sz="2400" dirty="0">
              <a:solidFill>
                <a:schemeClr val="dk1"/>
              </a:solidFill>
              <a:ea typeface="Calibri"/>
              <a:cs typeface="Calibri"/>
              <a:sym typeface="Calibri"/>
            </a:endParaRPr>
          </a:p>
          <a:p>
            <a:pPr marL="171450" indent="-171450">
              <a:lnSpc>
                <a:spcPct val="80000"/>
              </a:lnSpc>
              <a:spcBef>
                <a:spcPts val="750"/>
              </a:spcBef>
              <a:buClr>
                <a:schemeClr val="dk1"/>
              </a:buClr>
              <a:buSzPct val="100000"/>
            </a:pPr>
            <a:r>
              <a:rPr lang="en-US" sz="2400" dirty="0">
                <a:solidFill>
                  <a:schemeClr val="dk1"/>
                </a:solidFill>
                <a:ea typeface="Calibri"/>
                <a:cs typeface="Calibri"/>
                <a:sym typeface="Calibri"/>
              </a:rPr>
              <a:t>Similar but not the same:</a:t>
            </a:r>
          </a:p>
          <a:p>
            <a:pPr marL="0" indent="0">
              <a:lnSpc>
                <a:spcPct val="80000"/>
              </a:lnSpc>
              <a:spcBef>
                <a:spcPts val="750"/>
              </a:spcBef>
              <a:buClr>
                <a:schemeClr val="dk1"/>
              </a:buClr>
              <a:buSzPct val="100000"/>
              <a:buNone/>
            </a:pPr>
            <a:r>
              <a:rPr lang="en-US" sz="2400" dirty="0">
                <a:solidFill>
                  <a:schemeClr val="dk1"/>
                </a:solidFill>
                <a:ea typeface="Calibri"/>
                <a:cs typeface="Calibri"/>
                <a:sym typeface="Calibri"/>
              </a:rPr>
              <a:t> </a:t>
            </a:r>
            <a:r>
              <a:rPr lang="en-US" sz="2400" b="1" dirty="0">
                <a:solidFill>
                  <a:schemeClr val="dk1"/>
                </a:solidFill>
                <a:ea typeface="Calibri"/>
                <a:cs typeface="Calibri"/>
                <a:sym typeface="Calibri"/>
              </a:rPr>
              <a:t>ISO 27034</a:t>
            </a:r>
          </a:p>
          <a:p>
            <a:endParaRPr lang="en-US" dirty="0"/>
          </a:p>
        </p:txBody>
      </p:sp>
    </p:spTree>
    <p:extLst>
      <p:ext uri="{BB962C8B-B14F-4D97-AF65-F5344CB8AC3E}">
        <p14:creationId xmlns:p14="http://schemas.microsoft.com/office/powerpoint/2010/main" val="135396917"/>
      </p:ext>
    </p:extLst>
  </p:cSld>
  <p:clrMapOvr>
    <a:masterClrMapping/>
  </p:clrMapOvr>
  <p:timing>
    <p:tnLst>
      <p:par>
        <p:cTn xmlns:p14="http://schemas.microsoft.com/office/powerpoint/2010/mai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
          <p:cNvSpPr txBox="1">
            <a:spLocks/>
          </p:cNvSpPr>
          <p:nvPr/>
        </p:nvSpPr>
        <p:spPr>
          <a:xfrm>
            <a:off x="457200" y="1044000"/>
            <a:ext cx="8229600" cy="3227416"/>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a:spcBef>
                <a:spcPts val="600"/>
              </a:spcBef>
              <a:buBlip>
                <a:blip r:embed="rId3"/>
              </a:buBlip>
              <a:defRPr/>
            </a:pPr>
            <a:r>
              <a:rPr lang="en-US" sz="1800" dirty="0"/>
              <a:t>Use a common/standard logging approach to facilitate correlation and analysis</a:t>
            </a:r>
          </a:p>
          <a:p>
            <a:pPr marL="800100" lvl="1">
              <a:spcBef>
                <a:spcPts val="600"/>
              </a:spcBef>
              <a:buFont typeface="Wingdings" panose="05000000000000000000" pitchFamily="2" charset="2"/>
              <a:buChar char="§"/>
              <a:defRPr/>
            </a:pPr>
            <a:r>
              <a:rPr lang="en-US" sz="1800" dirty="0"/>
              <a:t>Logging framework : </a:t>
            </a:r>
            <a:r>
              <a:rPr lang="en-US" sz="1800" b="1" dirty="0"/>
              <a:t>SLF4J</a:t>
            </a:r>
            <a:r>
              <a:rPr lang="en-US" sz="1800" dirty="0"/>
              <a:t> with </a:t>
            </a:r>
            <a:r>
              <a:rPr lang="en-US" sz="1800" b="1" dirty="0" err="1"/>
              <a:t>Logback</a:t>
            </a:r>
            <a:r>
              <a:rPr lang="en-US" sz="1800" dirty="0"/>
              <a:t> or Apache </a:t>
            </a:r>
            <a:r>
              <a:rPr lang="en-US" sz="1800" b="1" dirty="0"/>
              <a:t>Log4j2</a:t>
            </a:r>
            <a:r>
              <a:rPr lang="en-US" sz="1800" dirty="0"/>
              <a:t>.</a:t>
            </a:r>
          </a:p>
          <a:p>
            <a:pPr marL="400050">
              <a:spcBef>
                <a:spcPts val="2400"/>
              </a:spcBef>
              <a:buBlip>
                <a:blip r:embed="rId3"/>
              </a:buBlip>
              <a:defRPr/>
            </a:pPr>
            <a:r>
              <a:rPr lang="en-US" sz="1800" dirty="0"/>
              <a:t>Perform encoding on untrusted data : protection against Log injection attacks !</a:t>
            </a:r>
          </a:p>
          <a:p>
            <a:pPr marL="400050">
              <a:spcBef>
                <a:spcPts val="2400"/>
              </a:spcBef>
              <a:buBlip>
                <a:blip r:embed="rId3"/>
              </a:buBlip>
              <a:defRPr/>
            </a:pPr>
            <a:r>
              <a:rPr lang="en-US" sz="1800" dirty="0"/>
              <a:t>Be careful about logging sensitive data</a:t>
            </a:r>
          </a:p>
          <a:p>
            <a:pPr marL="400050">
              <a:spcBef>
                <a:spcPts val="2400"/>
              </a:spcBef>
              <a:buBlip>
                <a:blip r:embed="rId3"/>
              </a:buBlip>
              <a:defRPr/>
            </a:pPr>
            <a:r>
              <a:rPr lang="en-US" sz="1800" dirty="0"/>
              <a:t>Consider using a logging abstraction layer that allows you to log events with security metadata</a:t>
            </a:r>
          </a:p>
          <a:p>
            <a:pPr marL="400050">
              <a:spcBef>
                <a:spcPts val="2400"/>
              </a:spcBef>
              <a:buBlip>
                <a:blip r:embed="rId3"/>
              </a:buBlip>
              <a:defRPr/>
            </a:pPr>
            <a:r>
              <a:rPr lang="en-US" sz="1800" dirty="0"/>
              <a:t>Work with incident response teams to ensure proper security logging</a:t>
            </a:r>
          </a:p>
        </p:txBody>
      </p:sp>
      <p:sp>
        <p:nvSpPr>
          <p:cNvPr id="6" name="Title 5">
            <a:extLst>
              <a:ext uri="{FF2B5EF4-FFF2-40B4-BE49-F238E27FC236}">
                <a16:creationId xmlns="" xmlns:a16="http://schemas.microsoft.com/office/drawing/2014/main" id="{EA62090F-26B6-AF42-AD5C-C85D8C022D42}"/>
              </a:ext>
            </a:extLst>
          </p:cNvPr>
          <p:cNvSpPr>
            <a:spLocks noGrp="1"/>
          </p:cNvSpPr>
          <p:nvPr>
            <p:ph type="title"/>
          </p:nvPr>
        </p:nvSpPr>
        <p:spPr>
          <a:xfrm>
            <a:off x="457199" y="205979"/>
            <a:ext cx="8361947" cy="857250"/>
          </a:xfrm>
        </p:spPr>
        <p:txBody>
          <a:bodyPr>
            <a:normAutofit/>
          </a:bodyPr>
          <a:lstStyle/>
          <a:p>
            <a:r>
              <a:rPr lang="en-US" dirty="0"/>
              <a:t>Tips for Proper Application Security Logging</a:t>
            </a:r>
          </a:p>
        </p:txBody>
      </p:sp>
    </p:spTree>
    <p:extLst>
      <p:ext uri="{BB962C8B-B14F-4D97-AF65-F5344CB8AC3E}">
        <p14:creationId xmlns:p14="http://schemas.microsoft.com/office/powerpoint/2010/main" val="572281425"/>
      </p:ext>
    </p:extLst>
  </p:cSld>
  <p:clrMapOvr>
    <a:masterClrMapping/>
  </p:clrMapOvr>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
          <p:cNvSpPr txBox="1">
            <a:spLocks/>
          </p:cNvSpPr>
          <p:nvPr/>
        </p:nvSpPr>
        <p:spPr>
          <a:xfrm>
            <a:off x="457200" y="1044000"/>
            <a:ext cx="7772400" cy="3089608"/>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a:spcBef>
                <a:spcPts val="600"/>
              </a:spcBef>
              <a:buBlip>
                <a:blip r:embed="rId3"/>
              </a:buBlip>
              <a:defRPr/>
            </a:pPr>
            <a:r>
              <a:rPr lang="en-US" sz="2000" dirty="0"/>
              <a:t>Input validation failure server side when client side validation exists</a:t>
            </a:r>
          </a:p>
          <a:p>
            <a:pPr marL="400050">
              <a:spcBef>
                <a:spcPts val="2400"/>
              </a:spcBef>
              <a:buBlip>
                <a:blip r:embed="rId3"/>
              </a:buBlip>
              <a:defRPr/>
            </a:pPr>
            <a:r>
              <a:rPr lang="en-US" sz="2000" dirty="0"/>
              <a:t>Input validation failure server side on non-user editable parameters such as hidden fields, checkboxes, radio buttons or select lists</a:t>
            </a:r>
          </a:p>
          <a:p>
            <a:pPr marL="400050">
              <a:spcBef>
                <a:spcPts val="2400"/>
              </a:spcBef>
              <a:buBlip>
                <a:blip r:embed="rId3"/>
              </a:buBlip>
              <a:defRPr/>
            </a:pPr>
            <a:r>
              <a:rPr lang="en-US" sz="2000" dirty="0"/>
              <a:t>Forced browsing to common attack entry points </a:t>
            </a:r>
          </a:p>
          <a:p>
            <a:pPr marL="400050">
              <a:spcBef>
                <a:spcPts val="2400"/>
              </a:spcBef>
              <a:buBlip>
                <a:blip r:embed="rId3"/>
              </a:buBlip>
              <a:defRPr/>
            </a:pPr>
            <a:r>
              <a:rPr lang="en-US" sz="2000" dirty="0"/>
              <a:t>Honeypot URL (e.g. a fake path listed in robots.txt like e.g. /admin/</a:t>
            </a:r>
            <a:r>
              <a:rPr lang="en-US" sz="2000" dirty="0" err="1"/>
              <a:t>secretlogin.jsp</a:t>
            </a:r>
            <a:r>
              <a:rPr lang="en-US" sz="2000" dirty="0"/>
              <a:t>) </a:t>
            </a:r>
          </a:p>
        </p:txBody>
      </p:sp>
      <p:sp>
        <p:nvSpPr>
          <p:cNvPr id="2" name="Title 1">
            <a:extLst>
              <a:ext uri="{FF2B5EF4-FFF2-40B4-BE49-F238E27FC236}">
                <a16:creationId xmlns="" xmlns:a16="http://schemas.microsoft.com/office/drawing/2014/main" id="{C64F267C-DAB0-0944-9DF4-86983F15061A}"/>
              </a:ext>
            </a:extLst>
          </p:cNvPr>
          <p:cNvSpPr>
            <a:spLocks noGrp="1"/>
          </p:cNvSpPr>
          <p:nvPr>
            <p:ph type="title"/>
          </p:nvPr>
        </p:nvSpPr>
        <p:spPr>
          <a:xfrm>
            <a:off x="457199" y="205979"/>
            <a:ext cx="8686801" cy="857250"/>
          </a:xfrm>
        </p:spPr>
        <p:txBody>
          <a:bodyPr>
            <a:noAutofit/>
          </a:bodyPr>
          <a:lstStyle/>
          <a:p>
            <a:r>
              <a:rPr lang="en-US" sz="2800" dirty="0"/>
              <a:t>App Layer Intrusion Detection: Detection Points Examples</a:t>
            </a:r>
          </a:p>
        </p:txBody>
      </p:sp>
    </p:spTree>
    <p:extLst>
      <p:ext uri="{BB962C8B-B14F-4D97-AF65-F5344CB8AC3E}">
        <p14:creationId xmlns:p14="http://schemas.microsoft.com/office/powerpoint/2010/main" val="2850357456"/>
      </p:ext>
    </p:extLst>
  </p:cSld>
  <p:clrMapOvr>
    <a:masterClrMapping/>
  </p:clrMapOvr>
  <p:timing>
    <p:tnLst>
      <p:par>
        <p:cTn xmlns:p14="http://schemas.microsoft.com/office/powerpoint/2010/mai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honey.png"/>
          <p:cNvPicPr>
            <a:picLocks noChangeAspect="1"/>
          </p:cNvPicPr>
          <p:nvPr/>
        </p:nvPicPr>
        <p:blipFill rotWithShape="1">
          <a:blip r:embed="rId3" cstate="screen">
            <a:extLst>
              <a:ext uri="{28A0092B-C50C-407E-A947-70E740481C1C}">
                <a14:useLocalDpi xmlns:a14="http://schemas.microsoft.com/office/drawing/2010/main"/>
              </a:ext>
            </a:extLst>
          </a:blip>
          <a:srcRect b="-6398"/>
          <a:stretch/>
        </p:blipFill>
        <p:spPr>
          <a:xfrm>
            <a:off x="3238500" y="0"/>
            <a:ext cx="4762500" cy="809625"/>
          </a:xfrm>
          <a:prstGeom prst="rect">
            <a:avLst/>
          </a:prstGeom>
        </p:spPr>
      </p:pic>
      <p:sp>
        <p:nvSpPr>
          <p:cNvPr id="75777" name="Title 1"/>
          <p:cNvSpPr>
            <a:spLocks noGrp="1"/>
          </p:cNvSpPr>
          <p:nvPr>
            <p:ph type="title"/>
          </p:nvPr>
        </p:nvSpPr>
        <p:spPr/>
        <p:txBody>
          <a:bodyPr/>
          <a:lstStyle/>
          <a:p>
            <a:r>
              <a:rPr lang="en-US"/>
              <a:t>Honey Tokens</a:t>
            </a:r>
            <a:endParaRPr lang="en-US" dirty="0"/>
          </a:p>
        </p:txBody>
      </p:sp>
      <p:sp>
        <p:nvSpPr>
          <p:cNvPr id="128002" name="Content Placeholder 1"/>
          <p:cNvSpPr>
            <a:spLocks noGrp="1"/>
          </p:cNvSpPr>
          <p:nvPr>
            <p:ph idx="1"/>
          </p:nvPr>
        </p:nvSpPr>
        <p:spPr/>
        <p:txBody>
          <a:bodyPr/>
          <a:lstStyle/>
          <a:p>
            <a:pPr marL="0" indent="0">
              <a:buNone/>
            </a:pPr>
            <a:r>
              <a:rPr lang="en-US" dirty="0"/>
              <a:t>Honeypot URL</a:t>
            </a:r>
            <a:br>
              <a:rPr lang="en-US" dirty="0"/>
            </a:br>
            <a:r>
              <a:rPr lang="en-US" dirty="0"/>
              <a:t>(e.g. a fake path listed in </a:t>
            </a:r>
            <a:r>
              <a:rPr lang="en-US" dirty="0" err="1"/>
              <a:t>robots.txt</a:t>
            </a:r>
            <a:r>
              <a:rPr lang="en-US" dirty="0"/>
              <a:t>)</a:t>
            </a:r>
            <a:br>
              <a:rPr lang="en-US" dirty="0"/>
            </a:br>
            <a:endParaRPr lang="en-US" dirty="0"/>
          </a:p>
          <a:p>
            <a:pPr marL="0" indent="0">
              <a:buNone/>
            </a:pPr>
            <a:r>
              <a:rPr lang="en-US" sz="1800" b="1" dirty="0">
                <a:solidFill>
                  <a:schemeClr val="accent1"/>
                </a:solidFill>
              </a:rPr>
              <a:t>User-agent: *</a:t>
            </a:r>
            <a:br>
              <a:rPr lang="en-US" sz="1800" b="1" dirty="0">
                <a:solidFill>
                  <a:schemeClr val="accent1"/>
                </a:solidFill>
              </a:rPr>
            </a:br>
            <a:r>
              <a:rPr lang="en-US" sz="1800" b="1" dirty="0">
                <a:solidFill>
                  <a:schemeClr val="accent1"/>
                </a:solidFill>
              </a:rPr>
              <a:t>Disallow: /admin/</a:t>
            </a:r>
            <a:r>
              <a:rPr lang="en-US" sz="1800" b="1" dirty="0" err="1">
                <a:solidFill>
                  <a:schemeClr val="accent1"/>
                </a:solidFill>
              </a:rPr>
              <a:t>secretlogin.jsp</a:t>
            </a:r>
            <a:r>
              <a:rPr lang="en-US" sz="1800" b="1" dirty="0">
                <a:solidFill>
                  <a:schemeClr val="accent1"/>
                </a:solidFill>
              </a:rPr>
              <a:t/>
            </a:r>
            <a:br>
              <a:rPr lang="en-US" sz="1800" b="1" dirty="0">
                <a:solidFill>
                  <a:schemeClr val="accent1"/>
                </a:solidFill>
              </a:rPr>
            </a:br>
            <a:endParaRPr lang="en-US" sz="1800" b="1" dirty="0">
              <a:solidFill>
                <a:schemeClr val="accent1"/>
              </a:solidFill>
            </a:endParaRPr>
          </a:p>
          <a:p>
            <a:pPr marL="0" indent="0">
              <a:buNone/>
            </a:pPr>
            <a:r>
              <a:rPr lang="en-US" dirty="0"/>
              <a:t>Shopping cart price hidden</a:t>
            </a:r>
            <a:br>
              <a:rPr lang="en-US" dirty="0"/>
            </a:br>
            <a:r>
              <a:rPr lang="en-US" dirty="0"/>
              <a:t>field tampering</a:t>
            </a:r>
          </a:p>
          <a:p>
            <a:endParaRPr lang="en-US" dirty="0"/>
          </a:p>
          <a:p>
            <a:pPr lvl="1"/>
            <a:endParaRPr lang="en-US" dirty="0"/>
          </a:p>
        </p:txBody>
      </p:sp>
      <p:pic>
        <p:nvPicPr>
          <p:cNvPr id="4" name="Picture 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123893" y="877032"/>
            <a:ext cx="2785275" cy="2803845"/>
          </a:xfrm>
          <a:prstGeom prst="rect">
            <a:avLst/>
          </a:prstGeom>
          <a:effectLst>
            <a:outerShdw blurRad="190500" dist="127000" dir="2700000" algn="tl" rotWithShape="0">
              <a:srgbClr val="000000">
                <a:alpha val="30000"/>
              </a:srgbClr>
            </a:outerShdw>
          </a:effectLst>
        </p:spPr>
      </p:pic>
    </p:spTree>
    <p:extLst>
      <p:ext uri="{BB962C8B-B14F-4D97-AF65-F5344CB8AC3E}">
        <p14:creationId xmlns:p14="http://schemas.microsoft.com/office/powerpoint/2010/main" val="42819762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37"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900" decel="100000" fill="hold"/>
                                        <p:tgtEl>
                                          <p:spTgt spid="4"/>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28002">
                                            <p:txEl>
                                              <p:pRg st="1" end="1"/>
                                            </p:txEl>
                                          </p:spTgt>
                                        </p:tgtEl>
                                        <p:attrNameLst>
                                          <p:attrName>style.visibility</p:attrName>
                                        </p:attrNameLst>
                                      </p:cBhvr>
                                      <p:to>
                                        <p:strVal val="visible"/>
                                      </p:to>
                                    </p:set>
                                    <p:anim calcmode="lin" valueType="num">
                                      <p:cBhvr additive="base">
                                        <p:cTn id="20" dur="500" fill="hold"/>
                                        <p:tgtEl>
                                          <p:spTgt spid="128002">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2800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28002">
                                            <p:txEl>
                                              <p:pRg st="2" end="2"/>
                                            </p:txEl>
                                          </p:spTgt>
                                        </p:tgtEl>
                                        <p:attrNameLst>
                                          <p:attrName>style.visibility</p:attrName>
                                        </p:attrNameLst>
                                      </p:cBhvr>
                                      <p:to>
                                        <p:strVal val="visible"/>
                                      </p:to>
                                    </p:set>
                                    <p:animEffect transition="in" filter="fade">
                                      <p:cBhvr>
                                        <p:cTn id="26" dur="500"/>
                                        <p:tgtEl>
                                          <p:spTgt spid="12800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App Layer Intrusion Detection</a:t>
            </a:r>
          </a:p>
        </p:txBody>
      </p:sp>
      <p:sp>
        <p:nvSpPr>
          <p:cNvPr id="4" name="Content Placeholder 3"/>
          <p:cNvSpPr>
            <a:spLocks noGrp="1"/>
          </p:cNvSpPr>
          <p:nvPr>
            <p:ph idx="1"/>
          </p:nvPr>
        </p:nvSpPr>
        <p:spPr/>
        <p:txBody>
          <a:bodyPr anchor="b">
            <a:normAutofit fontScale="70000" lnSpcReduction="20000"/>
          </a:bodyPr>
          <a:lstStyle/>
          <a:p>
            <a:pPr marL="0" indent="0">
              <a:buNone/>
            </a:pPr>
            <a:endParaRPr lang="en-US" dirty="0"/>
          </a:p>
          <a:p>
            <a:pPr marL="0" indent="0">
              <a:buNone/>
            </a:pPr>
            <a:endParaRPr lang="en-US" dirty="0"/>
          </a:p>
          <a:p>
            <a:pPr marL="0" indent="0">
              <a:buNone/>
            </a:pPr>
            <a:endParaRPr lang="en-US" dirty="0"/>
          </a:p>
          <a:p>
            <a:pPr marL="0" indent="0">
              <a:buNone/>
            </a:pPr>
            <a:r>
              <a:rPr lang="en-US" b="1" dirty="0"/>
              <a:t>Further Study: </a:t>
            </a:r>
          </a:p>
          <a:p>
            <a:pPr>
              <a:spcBef>
                <a:spcPts val="675"/>
              </a:spcBef>
              <a:buFont typeface="Arial" panose="020B0604020202020204" pitchFamily="34" charset="0"/>
              <a:buChar char="•"/>
            </a:pPr>
            <a:r>
              <a:rPr lang="en-US" dirty="0" err="1"/>
              <a:t>SQLi</a:t>
            </a:r>
            <a:r>
              <a:rPr lang="en-US" dirty="0"/>
              <a:t>/XSS Payloads from </a:t>
            </a:r>
            <a:r>
              <a:rPr lang="en-US" dirty="0" err="1"/>
              <a:t>Libinjection</a:t>
            </a:r>
            <a:r>
              <a:rPr lang="en-US" dirty="0"/>
              <a:t/>
            </a:r>
            <a:br>
              <a:rPr lang="en-US" dirty="0"/>
            </a:br>
            <a:r>
              <a:rPr lang="en-US" sz="1900" i="1" dirty="0">
                <a:solidFill>
                  <a:schemeClr val="tx1">
                    <a:lumMod val="65000"/>
                    <a:lumOff val="35000"/>
                  </a:schemeClr>
                </a:solidFill>
              </a:rPr>
              <a:t>https://github.com/client9/</a:t>
            </a:r>
            <a:r>
              <a:rPr lang="en-US" sz="1900" i="1" dirty="0" err="1">
                <a:solidFill>
                  <a:schemeClr val="tx1">
                    <a:lumMod val="65000"/>
                    <a:lumOff val="35000"/>
                  </a:schemeClr>
                </a:solidFill>
              </a:rPr>
              <a:t>libinjection</a:t>
            </a:r>
            <a:r>
              <a:rPr lang="en-US" sz="1900" i="1" dirty="0">
                <a:solidFill>
                  <a:schemeClr val="tx1">
                    <a:lumMod val="65000"/>
                    <a:lumOff val="35000"/>
                  </a:schemeClr>
                </a:solidFill>
              </a:rPr>
              <a:t>/tree/master/</a:t>
            </a:r>
            <a:r>
              <a:rPr lang="en-US" sz="1900" i="1" dirty="0" err="1">
                <a:solidFill>
                  <a:schemeClr val="tx1">
                    <a:lumMod val="65000"/>
                    <a:lumOff val="35000"/>
                  </a:schemeClr>
                </a:solidFill>
              </a:rPr>
              <a:t>dataExploit</a:t>
            </a:r>
            <a:endParaRPr lang="en-US" i="1" dirty="0">
              <a:solidFill>
                <a:schemeClr val="tx1">
                  <a:lumMod val="65000"/>
                  <a:lumOff val="35000"/>
                </a:schemeClr>
              </a:solidFill>
            </a:endParaRPr>
          </a:p>
          <a:p>
            <a:pPr>
              <a:spcBef>
                <a:spcPts val="675"/>
              </a:spcBef>
              <a:buFont typeface="Arial" panose="020B0604020202020204" pitchFamily="34" charset="0"/>
              <a:buChar char="•"/>
            </a:pPr>
            <a:r>
              <a:rPr lang="en-US" dirty="0"/>
              <a:t>Tests from PHPID</a:t>
            </a:r>
            <a:br>
              <a:rPr lang="en-US" dirty="0"/>
            </a:br>
            <a:r>
              <a:rPr lang="en-US" sz="1900" i="1" dirty="0">
                <a:solidFill>
                  <a:schemeClr val="tx1">
                    <a:lumMod val="65000"/>
                    <a:lumOff val="35000"/>
                  </a:schemeClr>
                </a:solidFill>
              </a:rPr>
              <a:t>https://</a:t>
            </a:r>
            <a:r>
              <a:rPr lang="en-US" sz="1900" i="1" dirty="0" err="1">
                <a:solidFill>
                  <a:schemeClr val="tx1">
                    <a:lumMod val="65000"/>
                    <a:lumOff val="35000"/>
                  </a:schemeClr>
                </a:solidFill>
              </a:rPr>
              <a:t>github.com</a:t>
            </a:r>
            <a:r>
              <a:rPr lang="en-US" sz="1900" i="1" dirty="0">
                <a:solidFill>
                  <a:schemeClr val="tx1">
                    <a:lumMod val="65000"/>
                    <a:lumOff val="35000"/>
                  </a:schemeClr>
                </a:solidFill>
              </a:rPr>
              <a:t>/PHPIDS/PHPIDS/blob/master/tests/IDS/Tests/</a:t>
            </a:r>
            <a:r>
              <a:rPr lang="en-US" sz="1900" i="1" dirty="0" err="1">
                <a:solidFill>
                  <a:schemeClr val="tx1">
                    <a:lumMod val="65000"/>
                    <a:lumOff val="35000"/>
                  </a:schemeClr>
                </a:solidFill>
              </a:rPr>
              <a:t>MonitorTest.php</a:t>
            </a:r>
            <a:endParaRPr lang="en-US" sz="1900" i="1" dirty="0">
              <a:solidFill>
                <a:schemeClr val="tx1">
                  <a:lumMod val="65000"/>
                  <a:lumOff val="35000"/>
                </a:schemeClr>
              </a:solidFill>
            </a:endParaRPr>
          </a:p>
          <a:p>
            <a:pPr>
              <a:spcBef>
                <a:spcPts val="675"/>
              </a:spcBef>
              <a:buFont typeface="Arial" panose="020B0604020202020204" pitchFamily="34" charset="0"/>
              <a:buChar char="•"/>
            </a:pPr>
            <a:r>
              <a:rPr lang="en-US" dirty="0" err="1"/>
              <a:t>FuzzDB</a:t>
            </a:r>
            <a:r>
              <a:rPr lang="en-US" dirty="0"/>
              <a:t/>
            </a:r>
            <a:br>
              <a:rPr lang="en-US" dirty="0"/>
            </a:br>
            <a:r>
              <a:rPr lang="en-US" sz="1900" i="1" dirty="0">
                <a:solidFill>
                  <a:schemeClr val="tx1">
                    <a:lumMod val="65000"/>
                    <a:lumOff val="35000"/>
                  </a:schemeClr>
                </a:solidFill>
              </a:rPr>
              <a:t>https://github.com/fuzzdb-project/fuzzdb</a:t>
            </a:r>
            <a:endParaRPr lang="en-US" i="1" dirty="0">
              <a:solidFill>
                <a:schemeClr val="tx1">
                  <a:lumMod val="65000"/>
                  <a:lumOff val="35000"/>
                </a:schemeClr>
              </a:solidFill>
            </a:endParaRPr>
          </a:p>
          <a:p>
            <a:pPr>
              <a:spcBef>
                <a:spcPts val="675"/>
              </a:spcBef>
              <a:buFont typeface="Arial" panose="020B0604020202020204" pitchFamily="34" charset="0"/>
              <a:buChar char="•"/>
            </a:pPr>
            <a:r>
              <a:rPr lang="en-US" dirty="0"/>
              <a:t>OWASP AppSensor Attack Detection Points </a:t>
            </a:r>
            <a:r>
              <a:rPr lang="en-US" sz="1900" i="1" dirty="0">
                <a:solidFill>
                  <a:schemeClr val="tx1">
                    <a:lumMod val="65000"/>
                    <a:lumOff val="35000"/>
                  </a:schemeClr>
                </a:solidFill>
              </a:rPr>
              <a:t>https://www.owasp.org/index.php/AppSensor_DetectionPoints </a:t>
            </a:r>
            <a:endParaRPr lang="en-US" i="1" dirty="0">
              <a:solidFill>
                <a:schemeClr val="tx1">
                  <a:lumMod val="65000"/>
                  <a:lumOff val="35000"/>
                </a:schemeClr>
              </a:solidFill>
            </a:endParaRPr>
          </a:p>
        </p:txBody>
      </p:sp>
      <p:sp>
        <p:nvSpPr>
          <p:cNvPr id="5" name="Content Placeholder 2"/>
          <p:cNvSpPr txBox="1">
            <a:spLocks/>
          </p:cNvSpPr>
          <p:nvPr/>
        </p:nvSpPr>
        <p:spPr>
          <a:xfrm>
            <a:off x="535400" y="983876"/>
            <a:ext cx="6515099" cy="346249"/>
          </a:xfrm>
          <a:prstGeom prst="rect">
            <a:avLst/>
          </a:prstGeom>
          <a:solidFill>
            <a:schemeClr val="accent2">
              <a:lumMod val="20000"/>
              <a:lumOff val="80000"/>
            </a:schemeClr>
          </a:solidFill>
        </p:spPr>
        <p:txBody>
          <a:bodyPr wrap="square" lIns="137160" tIns="68580" rIns="342900" bIns="68580" anchor="ctr">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spcAft>
                <a:spcPts val="0"/>
              </a:spcAft>
            </a:pPr>
            <a:r>
              <a:rPr lang="en-US" sz="1350" b="1" dirty="0">
                <a:solidFill>
                  <a:schemeClr val="tx1"/>
                </a:solidFill>
              </a:rPr>
              <a:t>Blatant </a:t>
            </a:r>
            <a:r>
              <a:rPr lang="en-US" sz="1350" b="1" dirty="0" err="1">
                <a:solidFill>
                  <a:schemeClr val="tx1"/>
                </a:solidFill>
              </a:rPr>
              <a:t>SQLi</a:t>
            </a:r>
            <a:r>
              <a:rPr lang="en-US" sz="1350" b="1" dirty="0">
                <a:solidFill>
                  <a:schemeClr val="tx1"/>
                </a:solidFill>
              </a:rPr>
              <a:t> or XSS injection attacks</a:t>
            </a:r>
          </a:p>
        </p:txBody>
      </p:sp>
      <p:sp>
        <p:nvSpPr>
          <p:cNvPr id="6" name="Content Placeholder 2"/>
          <p:cNvSpPr txBox="1">
            <a:spLocks/>
          </p:cNvSpPr>
          <p:nvPr/>
        </p:nvSpPr>
        <p:spPr>
          <a:xfrm>
            <a:off x="535399" y="1386673"/>
            <a:ext cx="6515100" cy="346249"/>
          </a:xfrm>
          <a:prstGeom prst="rect">
            <a:avLst/>
          </a:prstGeom>
          <a:solidFill>
            <a:schemeClr val="accent2">
              <a:lumMod val="20000"/>
              <a:lumOff val="80000"/>
            </a:schemeClr>
          </a:solidFill>
        </p:spPr>
        <p:txBody>
          <a:bodyPr wrap="square" lIns="137160" tIns="68580" rIns="342900" bIns="68580" anchor="ctr">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spcAft>
                <a:spcPts val="450"/>
              </a:spcAft>
            </a:pPr>
            <a:r>
              <a:rPr lang="en-US" sz="1350" b="1" dirty="0">
                <a:solidFill>
                  <a:schemeClr val="tx1"/>
                </a:solidFill>
              </a:rPr>
              <a:t>Blatant scanner payloads like &lt;</a:t>
            </a:r>
            <a:r>
              <a:rPr lang="en-US" sz="1350" b="1" dirty="0" err="1">
                <a:solidFill>
                  <a:schemeClr val="tx1"/>
                </a:solidFill>
              </a:rPr>
              <a:t>img</a:t>
            </a:r>
            <a:r>
              <a:rPr lang="en-US" sz="1350" b="1" dirty="0">
                <a:solidFill>
                  <a:schemeClr val="tx1"/>
                </a:solidFill>
              </a:rPr>
              <a:t> </a:t>
            </a:r>
            <a:r>
              <a:rPr lang="en-US" sz="1350" b="1" dirty="0" err="1">
                <a:solidFill>
                  <a:schemeClr val="tx1"/>
                </a:solidFill>
              </a:rPr>
              <a:t>src</a:t>
            </a:r>
            <a:r>
              <a:rPr lang="en-US" sz="1350" b="1" dirty="0">
                <a:solidFill>
                  <a:schemeClr val="tx1"/>
                </a:solidFill>
              </a:rPr>
              <a:t>=x&gt;</a:t>
            </a:r>
          </a:p>
        </p:txBody>
      </p:sp>
      <p:sp>
        <p:nvSpPr>
          <p:cNvPr id="7" name="Content Placeholder 2"/>
          <p:cNvSpPr txBox="1">
            <a:spLocks/>
          </p:cNvSpPr>
          <p:nvPr/>
        </p:nvSpPr>
        <p:spPr>
          <a:xfrm>
            <a:off x="535400" y="1777438"/>
            <a:ext cx="6515100" cy="346249"/>
          </a:xfrm>
          <a:prstGeom prst="rect">
            <a:avLst/>
          </a:prstGeom>
          <a:solidFill>
            <a:schemeClr val="accent2">
              <a:lumMod val="20000"/>
              <a:lumOff val="80000"/>
            </a:schemeClr>
          </a:solidFill>
        </p:spPr>
        <p:txBody>
          <a:bodyPr wrap="square" lIns="137160" tIns="68580" rIns="342900" bIns="68580" anchor="ctr">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spcAft>
                <a:spcPts val="450"/>
              </a:spcAft>
            </a:pPr>
            <a:r>
              <a:rPr lang="en-US" sz="1350" b="1" dirty="0">
                <a:solidFill>
                  <a:schemeClr val="tx1"/>
                </a:solidFill>
              </a:rPr>
              <a:t>Workflow sequence abuse </a:t>
            </a:r>
          </a:p>
        </p:txBody>
      </p:sp>
      <p:pic>
        <p:nvPicPr>
          <p:cNvPr id="10" name="Picture 9" descr="siren.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25640" y="209524"/>
            <a:ext cx="1950720" cy="2401553"/>
          </a:xfrm>
          <a:prstGeom prst="rect">
            <a:avLst/>
          </a:prstGeom>
        </p:spPr>
      </p:pic>
      <p:sp>
        <p:nvSpPr>
          <p:cNvPr id="11" name="Oval 10"/>
          <p:cNvSpPr/>
          <p:nvPr/>
        </p:nvSpPr>
        <p:spPr>
          <a:xfrm>
            <a:off x="7071360" y="104097"/>
            <a:ext cx="1905000" cy="1905000"/>
          </a:xfrm>
          <a:prstGeom prst="ellipse">
            <a:avLst/>
          </a:prstGeom>
          <a:gradFill flip="none" rotWithShape="1">
            <a:gsLst>
              <a:gs pos="32000">
                <a:schemeClr val="bg2">
                  <a:alpha val="85000"/>
                </a:schemeClr>
              </a:gs>
              <a:gs pos="65000">
                <a:srgbClr val="FFFFFF">
                  <a:alpha val="0"/>
                </a:srgbClr>
              </a:gs>
            </a:gsLst>
            <a:path path="circle">
              <a:fillToRect l="50000" t="50000" r="50000" b="50000"/>
            </a:path>
            <a:tileRect/>
          </a:gradFill>
          <a:ln w="12700">
            <a:noFill/>
            <a:tailEnd type="triangl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350"/>
          </a:p>
        </p:txBody>
      </p:sp>
    </p:spTree>
    <p:extLst>
      <p:ext uri="{BB962C8B-B14F-4D97-AF65-F5344CB8AC3E}">
        <p14:creationId xmlns:p14="http://schemas.microsoft.com/office/powerpoint/2010/main" val="40662351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par>
                          <p:cTn id="12" fill="hold">
                            <p:stCondLst>
                              <p:cond delay="500"/>
                            </p:stCondLst>
                            <p:childTnLst>
                              <p:par>
                                <p:cTn id="13" presetID="26" presetClass="emph" presetSubtype="0" repeatCount="3000" fill="hold" grpId="1" nodeType="afterEffect">
                                  <p:stCondLst>
                                    <p:cond delay="0"/>
                                  </p:stCondLst>
                                  <p:childTnLst>
                                    <p:animEffect transition="out" filter="fade">
                                      <p:cBhvr>
                                        <p:cTn id="14" dur="500" tmFilter="0, 0; .2, .5; .8, .5; 1, 0"/>
                                        <p:tgtEl>
                                          <p:spTgt spid="11"/>
                                        </p:tgtEl>
                                      </p:cBhvr>
                                    </p:animEffect>
                                    <p:animScale>
                                      <p:cBhvr>
                                        <p:cTn id="15" dur="250" autoRev="1" fill="hold"/>
                                        <p:tgtEl>
                                          <p:spTgt spid="11"/>
                                        </p:tgtEl>
                                      </p:cBhvr>
                                      <p:by x="105000" y="105000"/>
                                    </p:animScale>
                                  </p:childTnLst>
                                </p:cTn>
                              </p:par>
                            </p:childTnLst>
                          </p:cTn>
                        </p:par>
                        <p:par>
                          <p:cTn id="16" fill="hold">
                            <p:stCondLst>
                              <p:cond delay="2000"/>
                            </p:stCondLst>
                            <p:childTnLst>
                              <p:par>
                                <p:cTn id="17" presetID="10" presetClass="exit" presetSubtype="0" fill="hold" grpId="2" nodeType="afterEffect">
                                  <p:stCondLst>
                                    <p:cond delay="0"/>
                                  </p:stCondLst>
                                  <p:childTnLst>
                                    <p:animEffect transition="out" filter="fade">
                                      <p:cBhvr>
                                        <p:cTn id="18" dur="500"/>
                                        <p:tgtEl>
                                          <p:spTgt spid="11"/>
                                        </p:tgtEl>
                                      </p:cBhvr>
                                    </p:animEffect>
                                    <p:set>
                                      <p:cBhvr>
                                        <p:cTn id="19" dur="1" fill="hold">
                                          <p:stCondLst>
                                            <p:cond delay="499"/>
                                          </p:stCondLst>
                                        </p:cTn>
                                        <p:tgtEl>
                                          <p:spTgt spid="11"/>
                                        </p:tgtEl>
                                        <p:attrNameLst>
                                          <p:attrName>style.visibility</p:attrName>
                                        </p:attrNameLst>
                                      </p:cBhvr>
                                      <p:to>
                                        <p:strVal val="hidden"/>
                                      </p:to>
                                    </p:set>
                                  </p:childTnLst>
                                </p:cTn>
                              </p:par>
                              <p:par>
                                <p:cTn id="20" presetID="2" presetClass="entr" presetSubtype="2"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1+#ppt_w/2"/>
                                          </p:val>
                                        </p:tav>
                                        <p:tav tm="100000">
                                          <p:val>
                                            <p:strVal val="#ppt_x"/>
                                          </p:val>
                                        </p:tav>
                                      </p:tavLst>
                                    </p:anim>
                                    <p:anim calcmode="lin" valueType="num">
                                      <p:cBhvr additive="base">
                                        <p:cTn id="23"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2"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fill="hold"/>
                                        <p:tgtEl>
                                          <p:spTgt spid="6"/>
                                        </p:tgtEl>
                                        <p:attrNameLst>
                                          <p:attrName>ppt_x</p:attrName>
                                        </p:attrNameLst>
                                      </p:cBhvr>
                                      <p:tavLst>
                                        <p:tav tm="0">
                                          <p:val>
                                            <p:strVal val="1+#ppt_w/2"/>
                                          </p:val>
                                        </p:tav>
                                        <p:tav tm="100000">
                                          <p:val>
                                            <p:strVal val="#ppt_x"/>
                                          </p:val>
                                        </p:tav>
                                      </p:tavLst>
                                    </p:anim>
                                    <p:anim calcmode="lin" valueType="num">
                                      <p:cBhvr additive="base">
                                        <p:cTn id="29"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1+#ppt_w/2"/>
                                          </p:val>
                                        </p:tav>
                                        <p:tav tm="100000">
                                          <p:val>
                                            <p:strVal val="#ppt_x"/>
                                          </p:val>
                                        </p:tav>
                                      </p:tavLst>
                                    </p:anim>
                                    <p:anim calcmode="lin" valueType="num">
                                      <p:cBhvr additive="base">
                                        <p:cTn id="35"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37" presetClass="entr" presetSubtype="0" fill="hold" grpId="0" nodeType="clickEffect">
                                  <p:stCondLst>
                                    <p:cond delay="0"/>
                                  </p:stCondLst>
                                  <p:childTnLst>
                                    <p:set>
                                      <p:cBhvr>
                                        <p:cTn id="39" dur="1" fill="hold">
                                          <p:stCondLst>
                                            <p:cond delay="0"/>
                                          </p:stCondLst>
                                        </p:cTn>
                                        <p:tgtEl>
                                          <p:spTgt spid="4">
                                            <p:txEl>
                                              <p:pRg st="3" end="3"/>
                                            </p:txEl>
                                          </p:spTgt>
                                        </p:tgtEl>
                                        <p:attrNameLst>
                                          <p:attrName>style.visibility</p:attrName>
                                        </p:attrNameLst>
                                      </p:cBhvr>
                                      <p:to>
                                        <p:strVal val="visible"/>
                                      </p:to>
                                    </p:set>
                                    <p:animEffect transition="in" filter="fade">
                                      <p:cBhvr>
                                        <p:cTn id="40" dur="1000"/>
                                        <p:tgtEl>
                                          <p:spTgt spid="4">
                                            <p:txEl>
                                              <p:pRg st="3" end="3"/>
                                            </p:txEl>
                                          </p:spTgt>
                                        </p:tgtEl>
                                      </p:cBhvr>
                                    </p:animEffect>
                                    <p:anim calcmode="lin" valueType="num">
                                      <p:cBhvr>
                                        <p:cTn id="41"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42" dur="900" decel="100000" fill="hold"/>
                                        <p:tgtEl>
                                          <p:spTgt spid="4">
                                            <p:txEl>
                                              <p:pRg st="3" end="3"/>
                                            </p:txEl>
                                          </p:spTgt>
                                        </p:tgtEl>
                                        <p:attrNameLst>
                                          <p:attrName>ppt_y</p:attrName>
                                        </p:attrNameLst>
                                      </p:cBhvr>
                                      <p:tavLst>
                                        <p:tav tm="0">
                                          <p:val>
                                            <p:strVal val="#ppt_y+1"/>
                                          </p:val>
                                        </p:tav>
                                        <p:tav tm="100000">
                                          <p:val>
                                            <p:strVal val="#ppt_y-.03"/>
                                          </p:val>
                                        </p:tav>
                                      </p:tavLst>
                                    </p:anim>
                                    <p:anim calcmode="lin" valueType="num">
                                      <p:cBhvr>
                                        <p:cTn id="43" dur="100" accel="100000" fill="hold">
                                          <p:stCondLst>
                                            <p:cond delay="900"/>
                                          </p:stCondLst>
                                        </p:cTn>
                                        <p:tgtEl>
                                          <p:spTgt spid="4">
                                            <p:txEl>
                                              <p:pRg st="3" end="3"/>
                                            </p:txEl>
                                          </p:spTgt>
                                        </p:tgtEl>
                                        <p:attrNameLst>
                                          <p:attrName>ppt_y</p:attrName>
                                        </p:attrNameLst>
                                      </p:cBhvr>
                                      <p:tavLst>
                                        <p:tav tm="0">
                                          <p:val>
                                            <p:strVal val="#ppt_y-.03"/>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37" presetClass="entr" presetSubtype="0" fill="hold" grpId="0" nodeType="clickEffect">
                                  <p:stCondLst>
                                    <p:cond delay="0"/>
                                  </p:stCondLst>
                                  <p:childTnLst>
                                    <p:set>
                                      <p:cBhvr>
                                        <p:cTn id="47" dur="1" fill="hold">
                                          <p:stCondLst>
                                            <p:cond delay="0"/>
                                          </p:stCondLst>
                                        </p:cTn>
                                        <p:tgtEl>
                                          <p:spTgt spid="4">
                                            <p:txEl>
                                              <p:pRg st="4" end="4"/>
                                            </p:txEl>
                                          </p:spTgt>
                                        </p:tgtEl>
                                        <p:attrNameLst>
                                          <p:attrName>style.visibility</p:attrName>
                                        </p:attrNameLst>
                                      </p:cBhvr>
                                      <p:to>
                                        <p:strVal val="visible"/>
                                      </p:to>
                                    </p:set>
                                    <p:animEffect transition="in" filter="fade">
                                      <p:cBhvr>
                                        <p:cTn id="48" dur="1000"/>
                                        <p:tgtEl>
                                          <p:spTgt spid="4">
                                            <p:txEl>
                                              <p:pRg st="4" end="4"/>
                                            </p:txEl>
                                          </p:spTgt>
                                        </p:tgtEl>
                                      </p:cBhvr>
                                    </p:animEffect>
                                    <p:anim calcmode="lin" valueType="num">
                                      <p:cBhvr>
                                        <p:cTn id="49"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50" dur="900" decel="100000" fill="hold"/>
                                        <p:tgtEl>
                                          <p:spTgt spid="4">
                                            <p:txEl>
                                              <p:pRg st="4" end="4"/>
                                            </p:txEl>
                                          </p:spTgt>
                                        </p:tgtEl>
                                        <p:attrNameLst>
                                          <p:attrName>ppt_y</p:attrName>
                                        </p:attrNameLst>
                                      </p:cBhvr>
                                      <p:tavLst>
                                        <p:tav tm="0">
                                          <p:val>
                                            <p:strVal val="#ppt_y+1"/>
                                          </p:val>
                                        </p:tav>
                                        <p:tav tm="100000">
                                          <p:val>
                                            <p:strVal val="#ppt_y-.03"/>
                                          </p:val>
                                        </p:tav>
                                      </p:tavLst>
                                    </p:anim>
                                    <p:anim calcmode="lin" valueType="num">
                                      <p:cBhvr>
                                        <p:cTn id="51" dur="100" accel="100000" fill="hold">
                                          <p:stCondLst>
                                            <p:cond delay="900"/>
                                          </p:stCondLst>
                                        </p:cTn>
                                        <p:tgtEl>
                                          <p:spTgt spid="4">
                                            <p:txEl>
                                              <p:pRg st="4" end="4"/>
                                            </p:txEl>
                                          </p:spTgt>
                                        </p:tgtEl>
                                        <p:attrNameLst>
                                          <p:attrName>ppt_y</p:attrName>
                                        </p:attrNameLst>
                                      </p:cBhvr>
                                      <p:tavLst>
                                        <p:tav tm="0">
                                          <p:val>
                                            <p:strVal val="#ppt_y-.03"/>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37" presetClass="entr" presetSubtype="0" fill="hold" grpId="0" nodeType="clickEffect">
                                  <p:stCondLst>
                                    <p:cond delay="0"/>
                                  </p:stCondLst>
                                  <p:childTnLst>
                                    <p:set>
                                      <p:cBhvr>
                                        <p:cTn id="55" dur="1" fill="hold">
                                          <p:stCondLst>
                                            <p:cond delay="0"/>
                                          </p:stCondLst>
                                        </p:cTn>
                                        <p:tgtEl>
                                          <p:spTgt spid="4">
                                            <p:txEl>
                                              <p:pRg st="5" end="5"/>
                                            </p:txEl>
                                          </p:spTgt>
                                        </p:tgtEl>
                                        <p:attrNameLst>
                                          <p:attrName>style.visibility</p:attrName>
                                        </p:attrNameLst>
                                      </p:cBhvr>
                                      <p:to>
                                        <p:strVal val="visible"/>
                                      </p:to>
                                    </p:set>
                                    <p:animEffect transition="in" filter="fade">
                                      <p:cBhvr>
                                        <p:cTn id="56" dur="1000"/>
                                        <p:tgtEl>
                                          <p:spTgt spid="4">
                                            <p:txEl>
                                              <p:pRg st="5" end="5"/>
                                            </p:txEl>
                                          </p:spTgt>
                                        </p:tgtEl>
                                      </p:cBhvr>
                                    </p:animEffect>
                                    <p:anim calcmode="lin" valueType="num">
                                      <p:cBhvr>
                                        <p:cTn id="57"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58" dur="900" decel="100000" fill="hold"/>
                                        <p:tgtEl>
                                          <p:spTgt spid="4">
                                            <p:txEl>
                                              <p:pRg st="5" end="5"/>
                                            </p:txEl>
                                          </p:spTgt>
                                        </p:tgtEl>
                                        <p:attrNameLst>
                                          <p:attrName>ppt_y</p:attrName>
                                        </p:attrNameLst>
                                      </p:cBhvr>
                                      <p:tavLst>
                                        <p:tav tm="0">
                                          <p:val>
                                            <p:strVal val="#ppt_y+1"/>
                                          </p:val>
                                        </p:tav>
                                        <p:tav tm="100000">
                                          <p:val>
                                            <p:strVal val="#ppt_y-.03"/>
                                          </p:val>
                                        </p:tav>
                                      </p:tavLst>
                                    </p:anim>
                                    <p:anim calcmode="lin" valueType="num">
                                      <p:cBhvr>
                                        <p:cTn id="59" dur="100" accel="100000" fill="hold">
                                          <p:stCondLst>
                                            <p:cond delay="900"/>
                                          </p:stCondLst>
                                        </p:cTn>
                                        <p:tgtEl>
                                          <p:spTgt spid="4">
                                            <p:txEl>
                                              <p:pRg st="5" end="5"/>
                                            </p:txEl>
                                          </p:spTgt>
                                        </p:tgtEl>
                                        <p:attrNameLst>
                                          <p:attrName>ppt_y</p:attrName>
                                        </p:attrNameLst>
                                      </p:cBhvr>
                                      <p:tavLst>
                                        <p:tav tm="0">
                                          <p:val>
                                            <p:strVal val="#ppt_y-.03"/>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37" presetClass="entr" presetSubtype="0" fill="hold" grpId="0" nodeType="clickEffect">
                                  <p:stCondLst>
                                    <p:cond delay="0"/>
                                  </p:stCondLst>
                                  <p:childTnLst>
                                    <p:set>
                                      <p:cBhvr>
                                        <p:cTn id="63" dur="1" fill="hold">
                                          <p:stCondLst>
                                            <p:cond delay="0"/>
                                          </p:stCondLst>
                                        </p:cTn>
                                        <p:tgtEl>
                                          <p:spTgt spid="4">
                                            <p:txEl>
                                              <p:pRg st="6" end="6"/>
                                            </p:txEl>
                                          </p:spTgt>
                                        </p:tgtEl>
                                        <p:attrNameLst>
                                          <p:attrName>style.visibility</p:attrName>
                                        </p:attrNameLst>
                                      </p:cBhvr>
                                      <p:to>
                                        <p:strVal val="visible"/>
                                      </p:to>
                                    </p:set>
                                    <p:animEffect transition="in" filter="fade">
                                      <p:cBhvr>
                                        <p:cTn id="64" dur="1000"/>
                                        <p:tgtEl>
                                          <p:spTgt spid="4">
                                            <p:txEl>
                                              <p:pRg st="6" end="6"/>
                                            </p:txEl>
                                          </p:spTgt>
                                        </p:tgtEl>
                                      </p:cBhvr>
                                    </p:animEffect>
                                    <p:anim calcmode="lin" valueType="num">
                                      <p:cBhvr>
                                        <p:cTn id="65" dur="10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66" dur="900" decel="100000" fill="hold"/>
                                        <p:tgtEl>
                                          <p:spTgt spid="4">
                                            <p:txEl>
                                              <p:pRg st="6" end="6"/>
                                            </p:txEl>
                                          </p:spTgt>
                                        </p:tgtEl>
                                        <p:attrNameLst>
                                          <p:attrName>ppt_y</p:attrName>
                                        </p:attrNameLst>
                                      </p:cBhvr>
                                      <p:tavLst>
                                        <p:tav tm="0">
                                          <p:val>
                                            <p:strVal val="#ppt_y+1"/>
                                          </p:val>
                                        </p:tav>
                                        <p:tav tm="100000">
                                          <p:val>
                                            <p:strVal val="#ppt_y-.03"/>
                                          </p:val>
                                        </p:tav>
                                      </p:tavLst>
                                    </p:anim>
                                    <p:anim calcmode="lin" valueType="num">
                                      <p:cBhvr>
                                        <p:cTn id="67" dur="100" accel="100000" fill="hold">
                                          <p:stCondLst>
                                            <p:cond delay="900"/>
                                          </p:stCondLst>
                                        </p:cTn>
                                        <p:tgtEl>
                                          <p:spTgt spid="4">
                                            <p:txEl>
                                              <p:pRg st="6" end="6"/>
                                            </p:txEl>
                                          </p:spTgt>
                                        </p:tgtEl>
                                        <p:attrNameLst>
                                          <p:attrName>ppt_y</p:attrName>
                                        </p:attrNameLst>
                                      </p:cBhvr>
                                      <p:tavLst>
                                        <p:tav tm="0">
                                          <p:val>
                                            <p:strVal val="#ppt_y-.03"/>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37" presetClass="entr" presetSubtype="0" fill="hold" grpId="0" nodeType="clickEffect">
                                  <p:stCondLst>
                                    <p:cond delay="0"/>
                                  </p:stCondLst>
                                  <p:childTnLst>
                                    <p:set>
                                      <p:cBhvr>
                                        <p:cTn id="71" dur="1" fill="hold">
                                          <p:stCondLst>
                                            <p:cond delay="0"/>
                                          </p:stCondLst>
                                        </p:cTn>
                                        <p:tgtEl>
                                          <p:spTgt spid="4">
                                            <p:txEl>
                                              <p:pRg st="7" end="7"/>
                                            </p:txEl>
                                          </p:spTgt>
                                        </p:tgtEl>
                                        <p:attrNameLst>
                                          <p:attrName>style.visibility</p:attrName>
                                        </p:attrNameLst>
                                      </p:cBhvr>
                                      <p:to>
                                        <p:strVal val="visible"/>
                                      </p:to>
                                    </p:set>
                                    <p:animEffect transition="in" filter="fade">
                                      <p:cBhvr>
                                        <p:cTn id="72" dur="1000"/>
                                        <p:tgtEl>
                                          <p:spTgt spid="4">
                                            <p:txEl>
                                              <p:pRg st="7" end="7"/>
                                            </p:txEl>
                                          </p:spTgt>
                                        </p:tgtEl>
                                      </p:cBhvr>
                                    </p:animEffect>
                                    <p:anim calcmode="lin" valueType="num">
                                      <p:cBhvr>
                                        <p:cTn id="73" dur="1000" fill="hold"/>
                                        <p:tgtEl>
                                          <p:spTgt spid="4">
                                            <p:txEl>
                                              <p:pRg st="7" end="7"/>
                                            </p:txEl>
                                          </p:spTgt>
                                        </p:tgtEl>
                                        <p:attrNameLst>
                                          <p:attrName>ppt_x</p:attrName>
                                        </p:attrNameLst>
                                      </p:cBhvr>
                                      <p:tavLst>
                                        <p:tav tm="0">
                                          <p:val>
                                            <p:strVal val="#ppt_x"/>
                                          </p:val>
                                        </p:tav>
                                        <p:tav tm="100000">
                                          <p:val>
                                            <p:strVal val="#ppt_x"/>
                                          </p:val>
                                        </p:tav>
                                      </p:tavLst>
                                    </p:anim>
                                    <p:anim calcmode="lin" valueType="num">
                                      <p:cBhvr>
                                        <p:cTn id="74" dur="900" decel="100000" fill="hold"/>
                                        <p:tgtEl>
                                          <p:spTgt spid="4">
                                            <p:txEl>
                                              <p:pRg st="7" end="7"/>
                                            </p:txEl>
                                          </p:spTgt>
                                        </p:tgtEl>
                                        <p:attrNameLst>
                                          <p:attrName>ppt_y</p:attrName>
                                        </p:attrNameLst>
                                      </p:cBhvr>
                                      <p:tavLst>
                                        <p:tav tm="0">
                                          <p:val>
                                            <p:strVal val="#ppt_y+1"/>
                                          </p:val>
                                        </p:tav>
                                        <p:tav tm="100000">
                                          <p:val>
                                            <p:strVal val="#ppt_y-.03"/>
                                          </p:val>
                                        </p:tav>
                                      </p:tavLst>
                                    </p:anim>
                                    <p:anim calcmode="lin" valueType="num">
                                      <p:cBhvr>
                                        <p:cTn id="75" dur="100" accel="100000" fill="hold">
                                          <p:stCondLst>
                                            <p:cond delay="900"/>
                                          </p:stCondLst>
                                        </p:cTn>
                                        <p:tgtEl>
                                          <p:spTgt spid="4">
                                            <p:txEl>
                                              <p:pRg st="7" end="7"/>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animBg="1"/>
      <p:bldP spid="6" grpId="0" animBg="1"/>
      <p:bldP spid="7" grpId="0" animBg="1"/>
      <p:bldP spid="11" grpId="0" animBg="1"/>
      <p:bldP spid="11" grpId="1" animBg="1"/>
      <p:bldP spid="11" grpId="2"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8D0DC803-95DC-B841-99C8-C3762591FD88}"/>
              </a:ext>
            </a:extLst>
          </p:cNvPr>
          <p:cNvSpPr>
            <a:spLocks noGrp="1"/>
          </p:cNvSpPr>
          <p:nvPr>
            <p:ph type="title"/>
          </p:nvPr>
        </p:nvSpPr>
        <p:spPr/>
        <p:txBody>
          <a:bodyPr/>
          <a:lstStyle/>
          <a:p>
            <a:r>
              <a:rPr lang="en-US" dirty="0"/>
              <a:t>Secure Logging Design</a:t>
            </a:r>
          </a:p>
        </p:txBody>
      </p:sp>
      <p:sp>
        <p:nvSpPr>
          <p:cNvPr id="5" name="Content Placeholder 4">
            <a:extLst>
              <a:ext uri="{FF2B5EF4-FFF2-40B4-BE49-F238E27FC236}">
                <a16:creationId xmlns="" xmlns:a16="http://schemas.microsoft.com/office/drawing/2014/main" id="{C321535D-977F-B249-A379-1419F5E3D43D}"/>
              </a:ext>
            </a:extLst>
          </p:cNvPr>
          <p:cNvSpPr>
            <a:spLocks noGrp="1"/>
          </p:cNvSpPr>
          <p:nvPr>
            <p:ph idx="1"/>
          </p:nvPr>
        </p:nvSpPr>
        <p:spPr/>
        <p:txBody>
          <a:bodyPr>
            <a:normAutofit lnSpcReduction="10000"/>
          </a:bodyPr>
          <a:lstStyle/>
          <a:p>
            <a:pPr lvl="0"/>
            <a:r>
              <a:rPr lang="en-GB" b="1" dirty="0"/>
              <a:t>Encode</a:t>
            </a:r>
            <a:r>
              <a:rPr lang="en-GB" dirty="0"/>
              <a:t> and </a:t>
            </a:r>
            <a:r>
              <a:rPr lang="en-GB" b="1" dirty="0"/>
              <a:t>validate</a:t>
            </a:r>
            <a:r>
              <a:rPr lang="en-GB" dirty="0"/>
              <a:t> any dangerous characters before logging to prevent </a:t>
            </a:r>
            <a:r>
              <a:rPr lang="en-GB" b="1" dirty="0"/>
              <a:t>log injection </a:t>
            </a:r>
            <a:r>
              <a:rPr lang="en-GB" dirty="0"/>
              <a:t>or </a:t>
            </a:r>
            <a:r>
              <a:rPr lang="en-GB" b="1" dirty="0"/>
              <a:t>log forging </a:t>
            </a:r>
            <a:r>
              <a:rPr lang="en-GB" dirty="0"/>
              <a:t>attacks.</a:t>
            </a:r>
          </a:p>
          <a:p>
            <a:pPr lvl="0"/>
            <a:r>
              <a:rPr lang="en-GB" dirty="0"/>
              <a:t>Do not log sensitive information. For example, do not log password, session ID, credit cards or social security numbers. </a:t>
            </a:r>
          </a:p>
          <a:p>
            <a:pPr lvl="0"/>
            <a:r>
              <a:rPr lang="en-GB" b="1" dirty="0"/>
              <a:t>Protect log integrity </a:t>
            </a:r>
            <a:r>
              <a:rPr lang="en-GB" dirty="0"/>
              <a:t>– consider the permission of log files and log changes audit. </a:t>
            </a:r>
          </a:p>
          <a:p>
            <a:pPr lvl="0"/>
            <a:r>
              <a:rPr lang="en-GB" dirty="0"/>
              <a:t>Forward logs from distributed systems to a central, secure logging service for </a:t>
            </a:r>
            <a:r>
              <a:rPr lang="en-GB" b="1" dirty="0"/>
              <a:t>centralized monitoring</a:t>
            </a:r>
            <a:r>
              <a:rPr lang="en-GB" dirty="0"/>
              <a:t>.</a:t>
            </a:r>
          </a:p>
          <a:p>
            <a:endParaRPr lang="en-US" dirty="0"/>
          </a:p>
        </p:txBody>
      </p:sp>
    </p:spTree>
    <p:extLst>
      <p:ext uri="{BB962C8B-B14F-4D97-AF65-F5344CB8AC3E}">
        <p14:creationId xmlns:p14="http://schemas.microsoft.com/office/powerpoint/2010/main" val="3342102298"/>
      </p:ext>
    </p:extLst>
  </p:cSld>
  <p:clrMapOvr>
    <a:masterClrMapping/>
  </p:clrMapOvr>
  <p:timing>
    <p:tnLst>
      <p:par>
        <p:cTn xmlns:p14="http://schemas.microsoft.com/office/powerpoint/2010/mai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37CF712-4924-F042-A6C0-16A0A419071F}"/>
              </a:ext>
            </a:extLst>
          </p:cNvPr>
          <p:cNvSpPr>
            <a:spLocks noGrp="1"/>
          </p:cNvSpPr>
          <p:nvPr>
            <p:ph type="title"/>
          </p:nvPr>
        </p:nvSpPr>
        <p:spPr/>
        <p:txBody>
          <a:bodyPr/>
          <a:lstStyle/>
          <a:p>
            <a:r>
              <a:rPr lang="en-US" dirty="0"/>
              <a:t>Caution</a:t>
            </a:r>
          </a:p>
        </p:txBody>
      </p:sp>
      <p:sp>
        <p:nvSpPr>
          <p:cNvPr id="5" name="Content Placeholder 4"/>
          <p:cNvSpPr>
            <a:spLocks noGrp="1"/>
          </p:cNvSpPr>
          <p:nvPr>
            <p:ph idx="1"/>
          </p:nvPr>
        </p:nvSpPr>
        <p:spPr/>
        <p:txBody>
          <a:bodyPr>
            <a:normAutofit fontScale="92500"/>
          </a:bodyPr>
          <a:lstStyle/>
          <a:p>
            <a:pPr marL="0" indent="0">
              <a:spcBef>
                <a:spcPts val="450"/>
              </a:spcBef>
              <a:spcAft>
                <a:spcPts val="225"/>
              </a:spcAft>
              <a:buNone/>
            </a:pPr>
            <a:r>
              <a:rPr lang="en-US" b="1" dirty="0">
                <a:solidFill>
                  <a:srgbClr val="FF0000"/>
                </a:solidFill>
              </a:rPr>
              <a:t>Caution</a:t>
            </a:r>
          </a:p>
          <a:p>
            <a:pPr marL="514350" lvl="1">
              <a:spcBef>
                <a:spcPts val="450"/>
              </a:spcBef>
              <a:spcAft>
                <a:spcPts val="225"/>
              </a:spcAft>
              <a:buFont typeface="Arial" panose="020B0604020202020204" pitchFamily="34" charset="0"/>
              <a:buChar char="•"/>
            </a:pPr>
            <a:r>
              <a:rPr lang="en-US" sz="1800" dirty="0"/>
              <a:t>Be sure developers and security teams work together to ensure good security logging.</a:t>
            </a:r>
          </a:p>
          <a:p>
            <a:pPr marL="0" indent="0">
              <a:spcBef>
                <a:spcPts val="450"/>
              </a:spcBef>
              <a:spcAft>
                <a:spcPts val="225"/>
              </a:spcAft>
              <a:buNone/>
            </a:pPr>
            <a:r>
              <a:rPr lang="en-US" b="1" dirty="0">
                <a:solidFill>
                  <a:srgbClr val="00B050"/>
                </a:solidFill>
              </a:rPr>
              <a:t>Verify</a:t>
            </a:r>
          </a:p>
          <a:p>
            <a:pPr marL="514350" lvl="1">
              <a:spcBef>
                <a:spcPts val="450"/>
              </a:spcBef>
              <a:spcAft>
                <a:spcPts val="225"/>
              </a:spcAft>
              <a:buFont typeface="Arial" panose="020B0604020202020204" pitchFamily="34" charset="0"/>
              <a:buChar char="•"/>
            </a:pPr>
            <a:r>
              <a:rPr lang="en-US" sz="1900" dirty="0"/>
              <a:t>Verify that proper security events are getting logged.</a:t>
            </a:r>
          </a:p>
          <a:p>
            <a:pPr marL="0" indent="0">
              <a:spcBef>
                <a:spcPts val="450"/>
              </a:spcBef>
              <a:spcAft>
                <a:spcPts val="225"/>
              </a:spcAft>
              <a:buNone/>
            </a:pPr>
            <a:r>
              <a:rPr lang="en-US" b="1" dirty="0">
                <a:solidFill>
                  <a:srgbClr val="004685"/>
                </a:solidFill>
              </a:rPr>
              <a:t>Guidance</a:t>
            </a:r>
          </a:p>
          <a:p>
            <a:pPr marL="514350" lvl="1">
              <a:spcBef>
                <a:spcPts val="450"/>
              </a:spcBef>
              <a:spcAft>
                <a:spcPts val="225"/>
              </a:spcAft>
              <a:buFont typeface="Arial" panose="020B0604020202020204" pitchFamily="34" charset="0"/>
              <a:buChar char="•"/>
            </a:pPr>
            <a:r>
              <a:rPr lang="en-US" sz="1700" dirty="0">
                <a:hlinkClick r:id="rId3"/>
              </a:rPr>
              <a:t>https://www.owasp.org/index.php/Category:OWASP_Logging_Project</a:t>
            </a:r>
            <a:endParaRPr lang="en-US" sz="1700" dirty="0"/>
          </a:p>
          <a:p>
            <a:pPr marL="514350" lvl="1">
              <a:spcBef>
                <a:spcPts val="450"/>
              </a:spcBef>
              <a:spcAft>
                <a:spcPts val="225"/>
              </a:spcAft>
              <a:buFont typeface="Arial" panose="020B0604020202020204" pitchFamily="34" charset="0"/>
              <a:buChar char="•"/>
            </a:pPr>
            <a:r>
              <a:rPr lang="en-US" sz="1700" dirty="0">
                <a:hlinkClick r:id="rId4"/>
              </a:rPr>
              <a:t>https://www.owasp.org/index.php/OWASP_Security_Logging_Project</a:t>
            </a:r>
            <a:r>
              <a:rPr lang="en-US" sz="1700" dirty="0"/>
              <a:t> </a:t>
            </a:r>
          </a:p>
          <a:p>
            <a:pPr marL="514350" lvl="1">
              <a:spcBef>
                <a:spcPts val="450"/>
              </a:spcBef>
              <a:spcAft>
                <a:spcPts val="225"/>
              </a:spcAft>
              <a:buFont typeface="Arial" panose="020B0604020202020204" pitchFamily="34" charset="0"/>
              <a:buChar char="•"/>
            </a:pPr>
            <a:r>
              <a:rPr lang="en-US" sz="1700" dirty="0">
                <a:hlinkClick r:id="rId5"/>
              </a:rPr>
              <a:t>https://www.owasp.org/index.php/Logging_Cheat_Sheet</a:t>
            </a:r>
            <a:r>
              <a:rPr lang="en-US" sz="1700" dirty="0"/>
              <a:t> </a:t>
            </a:r>
          </a:p>
          <a:p>
            <a:pPr marL="514350" lvl="1">
              <a:spcBef>
                <a:spcPts val="450"/>
              </a:spcBef>
              <a:spcAft>
                <a:spcPts val="225"/>
              </a:spcAft>
            </a:pPr>
            <a:endParaRPr lang="en-US" sz="2400" b="1" dirty="0"/>
          </a:p>
        </p:txBody>
      </p:sp>
    </p:spTree>
    <p:extLst>
      <p:ext uri="{BB962C8B-B14F-4D97-AF65-F5344CB8AC3E}">
        <p14:creationId xmlns:p14="http://schemas.microsoft.com/office/powerpoint/2010/main" val="2521863222"/>
      </p:ext>
    </p:extLst>
  </p:cSld>
  <p:clrMapOvr>
    <a:masterClrMapping/>
  </p:clrMapOvr>
  <p:timing>
    <p:tnLst>
      <p:par>
        <p:cTn xmlns:p14="http://schemas.microsoft.com/office/powerpoint/2010/mai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3125"/>
            <a:ext cx="8229600" cy="857250"/>
          </a:xfrm>
        </p:spPr>
        <p:txBody>
          <a:bodyPr>
            <a:normAutofit/>
          </a:bodyPr>
          <a:lstStyle/>
          <a:p>
            <a:pPr lvl="0" algn="ctr"/>
            <a:r>
              <a:rPr lang="fr-FR" sz="4000" b="1" dirty="0"/>
              <a:t>C10: Handle All Errors and Exceptions</a:t>
            </a:r>
          </a:p>
        </p:txBody>
      </p:sp>
    </p:spTree>
    <p:extLst>
      <p:ext uri="{BB962C8B-B14F-4D97-AF65-F5344CB8AC3E}">
        <p14:creationId xmlns:p14="http://schemas.microsoft.com/office/powerpoint/2010/main" val="4067236452"/>
      </p:ext>
    </p:extLst>
  </p:cSld>
  <p:clrMapOvr>
    <a:masterClrMapping/>
  </p:clrMapOvr>
  <p:timing>
    <p:tnLst>
      <p:par>
        <p:cTn xmlns:p14="http://schemas.microsoft.com/office/powerpoint/2010/mai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Best practices</a:t>
            </a:r>
            <a:endParaRPr lang="fr-FR" sz="3600" dirty="0"/>
          </a:p>
        </p:txBody>
      </p:sp>
      <p:sp>
        <p:nvSpPr>
          <p:cNvPr id="3" name="Content Placeholder 2"/>
          <p:cNvSpPr>
            <a:spLocks noGrp="1"/>
          </p:cNvSpPr>
          <p:nvPr>
            <p:ph idx="1"/>
          </p:nvPr>
        </p:nvSpPr>
        <p:spPr/>
        <p:txBody>
          <a:bodyPr>
            <a:normAutofit fontScale="70000" lnSpcReduction="20000"/>
          </a:bodyPr>
          <a:lstStyle/>
          <a:p>
            <a:pPr marL="400050">
              <a:spcBef>
                <a:spcPts val="600"/>
              </a:spcBef>
              <a:spcAft>
                <a:spcPts val="600"/>
              </a:spcAft>
              <a:buBlip>
                <a:blip r:embed="rId2"/>
              </a:buBlip>
              <a:defRPr/>
            </a:pPr>
            <a:r>
              <a:rPr lang="en-US" dirty="0"/>
              <a:t>Manage exceptions in a </a:t>
            </a:r>
            <a:r>
              <a:rPr lang="en-US" b="1" dirty="0"/>
              <a:t>centralized manner.</a:t>
            </a:r>
          </a:p>
          <a:p>
            <a:pPr marL="400050">
              <a:spcBef>
                <a:spcPts val="600"/>
              </a:spcBef>
              <a:spcAft>
                <a:spcPts val="600"/>
              </a:spcAft>
              <a:buBlip>
                <a:blip r:embed="rId2"/>
              </a:buBlip>
              <a:defRPr/>
            </a:pPr>
            <a:r>
              <a:rPr lang="en-US" b="1" dirty="0"/>
              <a:t>Avoid duplicated try/catch </a:t>
            </a:r>
            <a:r>
              <a:rPr lang="en-US" dirty="0"/>
              <a:t>blocks in the code.</a:t>
            </a:r>
          </a:p>
          <a:p>
            <a:pPr marL="400050">
              <a:spcBef>
                <a:spcPts val="600"/>
              </a:spcBef>
              <a:spcAft>
                <a:spcPts val="600"/>
              </a:spcAft>
              <a:buBlip>
                <a:blip r:embed="rId2"/>
              </a:buBlip>
              <a:defRPr/>
            </a:pPr>
            <a:r>
              <a:rPr lang="en-US" dirty="0"/>
              <a:t>Ensure that all </a:t>
            </a:r>
            <a:r>
              <a:rPr lang="en-US" b="1" dirty="0"/>
              <a:t>unexpected behaviors are correctly handled </a:t>
            </a:r>
            <a:r>
              <a:rPr lang="en-US" dirty="0"/>
              <a:t>inside the application.</a:t>
            </a:r>
          </a:p>
          <a:p>
            <a:pPr marL="400050">
              <a:spcBef>
                <a:spcPts val="600"/>
              </a:spcBef>
              <a:spcAft>
                <a:spcPts val="600"/>
              </a:spcAft>
              <a:buBlip>
                <a:blip r:embed="rId2"/>
              </a:buBlip>
              <a:defRPr/>
            </a:pPr>
            <a:r>
              <a:rPr lang="en-US" dirty="0"/>
              <a:t>Ensure that error messages displayed to users do not leak </a:t>
            </a:r>
            <a:r>
              <a:rPr lang="en-US" b="1" dirty="0"/>
              <a:t>critical data</a:t>
            </a:r>
            <a:r>
              <a:rPr lang="en-US" dirty="0"/>
              <a:t>, but are still verbose enough to explain the issue to the user.</a:t>
            </a:r>
          </a:p>
          <a:p>
            <a:pPr marL="400050">
              <a:spcBef>
                <a:spcPts val="600"/>
              </a:spcBef>
              <a:spcAft>
                <a:spcPts val="600"/>
              </a:spcAft>
              <a:buBlip>
                <a:blip r:embed="rId2"/>
              </a:buBlip>
              <a:defRPr/>
            </a:pPr>
            <a:r>
              <a:rPr lang="en-US" dirty="0"/>
              <a:t>Ensure that exceptions are logged in a way that gives enough information for Q/A, forensics or incident response teams to </a:t>
            </a:r>
            <a:r>
              <a:rPr lang="en-US" b="1" dirty="0"/>
              <a:t>understand the problem</a:t>
            </a:r>
            <a:r>
              <a:rPr lang="en-US" dirty="0"/>
              <a:t>.</a:t>
            </a:r>
          </a:p>
          <a:p>
            <a:pPr marL="400050">
              <a:spcBef>
                <a:spcPts val="600"/>
              </a:spcBef>
              <a:spcAft>
                <a:spcPts val="600"/>
              </a:spcAft>
              <a:buBlip>
                <a:blip r:embed="rId2"/>
              </a:buBlip>
              <a:defRPr/>
            </a:pPr>
            <a:r>
              <a:rPr lang="en-US" dirty="0"/>
              <a:t>Consider the RESTful mechanism of using standard HTTP response codes for errors </a:t>
            </a:r>
            <a:r>
              <a:rPr lang="en-US" b="1" dirty="0"/>
              <a:t>instead of creating your own error code system</a:t>
            </a:r>
            <a:r>
              <a:rPr lang="en-US" dirty="0"/>
              <a:t>.</a:t>
            </a:r>
          </a:p>
        </p:txBody>
      </p:sp>
    </p:spTree>
    <p:extLst>
      <p:ext uri="{BB962C8B-B14F-4D97-AF65-F5344CB8AC3E}">
        <p14:creationId xmlns:p14="http://schemas.microsoft.com/office/powerpoint/2010/main" val="1223240227"/>
      </p:ext>
    </p:extLst>
  </p:cSld>
  <p:clrMapOvr>
    <a:masterClrMapping/>
  </p:clrMapOvr>
  <p:timing>
    <p:tnLst>
      <p:par>
        <p:cTn xmlns:p14="http://schemas.microsoft.com/office/powerpoint/2010/mai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702" y="1740169"/>
            <a:ext cx="8229600" cy="857250"/>
          </a:xfrm>
        </p:spPr>
        <p:txBody>
          <a:bodyPr>
            <a:normAutofit fontScale="90000"/>
          </a:bodyPr>
          <a:lstStyle/>
          <a:p>
            <a:pPr algn="ctr"/>
            <a:r>
              <a:rPr lang="en-US" sz="4000" b="1" dirty="0"/>
              <a:t/>
            </a:r>
            <a:br>
              <a:rPr lang="en-US" sz="4000" b="1" dirty="0"/>
            </a:br>
            <a:r>
              <a:rPr lang="en-US" sz="4000" b="1" dirty="0"/>
              <a:t>Conclusion</a:t>
            </a:r>
            <a:endParaRPr lang="fr-FR" sz="4000" dirty="0"/>
          </a:p>
        </p:txBody>
      </p:sp>
    </p:spTree>
    <p:extLst>
      <p:ext uri="{BB962C8B-B14F-4D97-AF65-F5344CB8AC3E}">
        <p14:creationId xmlns:p14="http://schemas.microsoft.com/office/powerpoint/2010/main" val="1726733999"/>
      </p:ext>
    </p:extLst>
  </p:cSld>
  <p:clrMapOvr>
    <a:masterClrMapping/>
  </p:clrMapOvr>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B0F7C24-5797-A24B-A954-4E02896DEDBF}"/>
              </a:ext>
            </a:extLst>
          </p:cNvPr>
          <p:cNvSpPr>
            <a:spLocks noGrp="1"/>
          </p:cNvSpPr>
          <p:nvPr>
            <p:ph type="title"/>
          </p:nvPr>
        </p:nvSpPr>
        <p:spPr/>
        <p:txBody>
          <a:bodyPr/>
          <a:lstStyle/>
          <a:p>
            <a:r>
              <a:rPr lang="en-US" dirty="0"/>
              <a:t>Final Word</a:t>
            </a:r>
          </a:p>
        </p:txBody>
      </p:sp>
      <p:sp>
        <p:nvSpPr>
          <p:cNvPr id="35843" name="Content Placeholder 3"/>
          <p:cNvSpPr>
            <a:spLocks noGrp="1"/>
          </p:cNvSpPr>
          <p:nvPr>
            <p:ph idx="1"/>
          </p:nvPr>
        </p:nvSpPr>
        <p:spPr>
          <a:xfrm>
            <a:off x="457200" y="878305"/>
            <a:ext cx="8229600" cy="3417867"/>
          </a:xfrm>
        </p:spPr>
        <p:txBody>
          <a:bodyPr>
            <a:noAutofit/>
          </a:bodyPr>
          <a:lstStyle/>
          <a:p>
            <a:pPr marL="0" indent="0">
              <a:buNone/>
            </a:pPr>
            <a:r>
              <a:rPr lang="en-US" sz="1800" b="1" i="1" dirty="0">
                <a:solidFill>
                  <a:srgbClr val="1C477B"/>
                </a:solidFill>
              </a:rPr>
              <a:t>Develop Secure Code Proactively and Intentionally</a:t>
            </a:r>
          </a:p>
          <a:p>
            <a:pPr marL="257175" lvl="1" indent="-257175">
              <a:buFont typeface="Arial" charset="0"/>
              <a:buChar char="•"/>
            </a:pPr>
            <a:r>
              <a:rPr lang="en-US" sz="1400" dirty="0"/>
              <a:t>Use OWASP’s Application Security Verification Standard as a guide to what an application needs to be secure</a:t>
            </a:r>
          </a:p>
          <a:p>
            <a:pPr marL="400050" lvl="2" indent="0">
              <a:buNone/>
            </a:pPr>
            <a:r>
              <a:rPr lang="en-US" sz="1200" dirty="0">
                <a:hlinkClick r:id="rId4"/>
              </a:rPr>
              <a:t>https://www.owasp.org/index.php/ASVS</a:t>
            </a:r>
            <a:endParaRPr lang="en-US" sz="1200" dirty="0"/>
          </a:p>
          <a:p>
            <a:pPr marL="257175" lvl="1" indent="-257175">
              <a:buFont typeface="Arial" charset="0"/>
              <a:buChar char="•"/>
            </a:pPr>
            <a:r>
              <a:rPr lang="en-US" sz="1400" dirty="0"/>
              <a:t>Follow the best practices in OWASP’s Cheatsheet Series</a:t>
            </a:r>
          </a:p>
          <a:p>
            <a:pPr marL="400050" lvl="2" indent="0">
              <a:buNone/>
            </a:pPr>
            <a:r>
              <a:rPr lang="en-US" sz="1200" dirty="0">
                <a:hlinkClick r:id="rId5"/>
              </a:rPr>
              <a:t>https://www.owasp.org/index.php/Cheat_Sheets</a:t>
            </a:r>
            <a:endParaRPr lang="en-US" sz="1200" dirty="0"/>
          </a:p>
          <a:p>
            <a:pPr marL="257175" lvl="1" indent="-257175">
              <a:buFont typeface="Arial" charset="0"/>
              <a:buChar char="•"/>
            </a:pPr>
            <a:r>
              <a:rPr lang="en-US" sz="1400" dirty="0"/>
              <a:t>Use standard security components and security frameworks that are a fit for your organization</a:t>
            </a:r>
          </a:p>
          <a:p>
            <a:pPr lvl="2"/>
            <a:endParaRPr lang="en-US" sz="525" b="1" dirty="0"/>
          </a:p>
          <a:p>
            <a:pPr marL="0" indent="0">
              <a:buNone/>
            </a:pPr>
            <a:r>
              <a:rPr lang="en-US" sz="1800" b="1" i="1" dirty="0">
                <a:solidFill>
                  <a:srgbClr val="1C477B"/>
                </a:solidFill>
              </a:rPr>
              <a:t>Continuously Review Your Applications for Security</a:t>
            </a:r>
          </a:p>
          <a:p>
            <a:pPr marL="257175" lvl="1" indent="-257175">
              <a:buFont typeface="Arial" charset="0"/>
              <a:buChar char="•"/>
            </a:pPr>
            <a:r>
              <a:rPr lang="en-US" sz="1400" dirty="0"/>
              <a:t>Ensure experts, tools and services review your applications continuously for security issues early in your lifecycle!</a:t>
            </a:r>
          </a:p>
          <a:p>
            <a:pPr marL="257175" lvl="1" indent="-257175">
              <a:buFont typeface="Arial" charset="0"/>
              <a:buChar char="•"/>
            </a:pPr>
            <a:r>
              <a:rPr lang="en-US" sz="1400" dirty="0"/>
              <a:t>Automate as much security review as you can and supplement that with expert review where needed</a:t>
            </a:r>
          </a:p>
          <a:p>
            <a:pPr marL="257175" lvl="1" indent="-257175">
              <a:buFont typeface="Arial" charset="0"/>
              <a:buChar char="•"/>
            </a:pPr>
            <a:r>
              <a:rPr lang="en-US" sz="1400" dirty="0"/>
              <a:t>Review your applications yourselves following OWASP Testing Guide</a:t>
            </a:r>
            <a:endParaRPr lang="en-US" sz="1200" dirty="0"/>
          </a:p>
          <a:p>
            <a:pPr marL="400050" lvl="2" indent="0">
              <a:buNone/>
            </a:pPr>
            <a:r>
              <a:rPr lang="en-US" sz="1000" dirty="0">
                <a:hlinkClick r:id="rId6"/>
              </a:rPr>
              <a:t>https://www.owasp.org/index.php/Testing_Guide</a:t>
            </a:r>
            <a:r>
              <a:rPr lang="en-US" sz="1000" dirty="0"/>
              <a:t> </a:t>
            </a:r>
            <a:endParaRPr lang="en-US" sz="1050" dirty="0"/>
          </a:p>
        </p:txBody>
      </p:sp>
    </p:spTree>
    <p:custDataLst>
      <p:tags r:id="rId1"/>
    </p:custDataLst>
    <p:extLst>
      <p:ext uri="{BB962C8B-B14F-4D97-AF65-F5344CB8AC3E}">
        <p14:creationId xmlns:p14="http://schemas.microsoft.com/office/powerpoint/2010/main" val="35042365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686800" cy="857250"/>
          </a:xfrm>
        </p:spPr>
        <p:txBody>
          <a:bodyPr>
            <a:noAutofit/>
          </a:bodyPr>
          <a:lstStyle/>
          <a:p>
            <a:r>
              <a:rPr lang="en-US" sz="3400" dirty="0"/>
              <a:t>Application Security Verification Standard 3.0.1</a:t>
            </a:r>
          </a:p>
        </p:txBody>
      </p:sp>
      <p:pic>
        <p:nvPicPr>
          <p:cNvPr id="6" name="Shape 160"/>
          <p:cNvPicPr preferRelativeResize="0">
            <a:picLocks noGrp="1"/>
          </p:cNvPicPr>
          <p:nvPr>
            <p:ph sz="half" idx="1"/>
          </p:nvPr>
        </p:nvPicPr>
        <p:blipFill rotWithShape="1">
          <a:blip r:embed="rId3" cstate="email">
            <a:alphaModFix/>
            <a:extLst>
              <a:ext uri="{28A0092B-C50C-407E-A947-70E740481C1C}">
                <a14:useLocalDpi xmlns:a14="http://schemas.microsoft.com/office/drawing/2010/main"/>
              </a:ext>
            </a:extLst>
          </a:blip>
          <a:stretch/>
        </p:blipFill>
        <p:spPr>
          <a:xfrm>
            <a:off x="457200" y="2092939"/>
            <a:ext cx="4038600" cy="1608496"/>
          </a:xfrm>
          <a:prstGeom prst="rect">
            <a:avLst/>
          </a:prstGeom>
          <a:noFill/>
          <a:ln>
            <a:noFill/>
          </a:ln>
        </p:spPr>
      </p:pic>
      <p:sp>
        <p:nvSpPr>
          <p:cNvPr id="4" name="Content Placeholder 3"/>
          <p:cNvSpPr>
            <a:spLocks noGrp="1"/>
          </p:cNvSpPr>
          <p:nvPr>
            <p:ph sz="half" idx="2"/>
          </p:nvPr>
        </p:nvSpPr>
        <p:spPr>
          <a:xfrm>
            <a:off x="4648199" y="1200151"/>
            <a:ext cx="4282423" cy="3394472"/>
          </a:xfrm>
        </p:spPr>
        <p:txBody>
          <a:bodyPr>
            <a:normAutofit/>
          </a:bodyPr>
          <a:lstStyle/>
          <a:p>
            <a:pPr marL="0" indent="0">
              <a:lnSpc>
                <a:spcPct val="90000"/>
              </a:lnSpc>
              <a:spcBef>
                <a:spcPts val="0"/>
              </a:spcBef>
              <a:buClr>
                <a:schemeClr val="dk1"/>
              </a:buClr>
              <a:buSzPct val="100000"/>
              <a:buNone/>
            </a:pPr>
            <a:r>
              <a:rPr lang="en-US" b="1" dirty="0">
                <a:solidFill>
                  <a:schemeClr val="dk1"/>
                </a:solidFill>
                <a:ea typeface="Calibri"/>
                <a:cs typeface="Calibri"/>
                <a:sym typeface="Calibri"/>
              </a:rPr>
              <a:t>Level 1: Baseline</a:t>
            </a:r>
          </a:p>
          <a:p>
            <a:pPr marL="171450" indent="-171450">
              <a:lnSpc>
                <a:spcPct val="60000"/>
              </a:lnSpc>
              <a:spcBef>
                <a:spcPts val="750"/>
              </a:spcBef>
              <a:buClr>
                <a:schemeClr val="dk1"/>
              </a:buClr>
              <a:buSzPct val="100000"/>
              <a:buNone/>
            </a:pPr>
            <a:endParaRPr lang="en-US" dirty="0">
              <a:solidFill>
                <a:schemeClr val="dk1"/>
              </a:solidFill>
              <a:ea typeface="Calibri"/>
              <a:cs typeface="Calibri"/>
              <a:sym typeface="Calibri"/>
            </a:endParaRPr>
          </a:p>
          <a:p>
            <a:pPr marL="171450" indent="-171450">
              <a:lnSpc>
                <a:spcPct val="90000"/>
              </a:lnSpc>
              <a:spcBef>
                <a:spcPts val="750"/>
              </a:spcBef>
              <a:buClr>
                <a:schemeClr val="dk1"/>
              </a:buClr>
              <a:buSzPct val="100000"/>
            </a:pPr>
            <a:r>
              <a:rPr lang="en-US" sz="2400" dirty="0">
                <a:solidFill>
                  <a:schemeClr val="dk1"/>
                </a:solidFill>
                <a:ea typeface="Calibri"/>
                <a:cs typeface="Calibri"/>
                <a:sym typeface="Calibri"/>
              </a:rPr>
              <a:t>Minimum required for all apps</a:t>
            </a:r>
          </a:p>
          <a:p>
            <a:pPr marL="171450" indent="-171450">
              <a:lnSpc>
                <a:spcPct val="90000"/>
              </a:lnSpc>
              <a:spcBef>
                <a:spcPts val="750"/>
              </a:spcBef>
              <a:buClr>
                <a:schemeClr val="dk1"/>
              </a:buClr>
              <a:buSzPct val="100000"/>
            </a:pPr>
            <a:r>
              <a:rPr lang="en-US" sz="2400" dirty="0">
                <a:solidFill>
                  <a:schemeClr val="dk1"/>
                </a:solidFill>
                <a:ea typeface="Calibri"/>
                <a:cs typeface="Calibri"/>
                <a:sym typeface="Calibri"/>
              </a:rPr>
              <a:t>Mostly fully testable</a:t>
            </a:r>
          </a:p>
          <a:p>
            <a:pPr marL="171450" indent="-171450">
              <a:lnSpc>
                <a:spcPct val="90000"/>
              </a:lnSpc>
              <a:spcBef>
                <a:spcPts val="750"/>
              </a:spcBef>
              <a:buClr>
                <a:schemeClr val="dk1"/>
              </a:buClr>
              <a:buSzPct val="100000"/>
            </a:pPr>
            <a:r>
              <a:rPr lang="en-US" sz="2400" dirty="0">
                <a:solidFill>
                  <a:schemeClr val="dk1"/>
                </a:solidFill>
                <a:ea typeface="Calibri"/>
                <a:cs typeface="Calibri"/>
                <a:sym typeface="Calibri"/>
              </a:rPr>
              <a:t>Mostly automatable</a:t>
            </a:r>
          </a:p>
          <a:p>
            <a:pPr marL="171450" indent="-171450">
              <a:lnSpc>
                <a:spcPct val="60000"/>
              </a:lnSpc>
              <a:spcBef>
                <a:spcPts val="750"/>
              </a:spcBef>
              <a:buClr>
                <a:schemeClr val="dk1"/>
              </a:buClr>
              <a:buSzPct val="100000"/>
              <a:buNone/>
            </a:pPr>
            <a:endParaRPr lang="en-US" dirty="0">
              <a:solidFill>
                <a:schemeClr val="dk1"/>
              </a:solidFill>
              <a:ea typeface="Calibri"/>
              <a:cs typeface="Calibri"/>
              <a:sym typeface="Calibri"/>
            </a:endParaRPr>
          </a:p>
          <a:p>
            <a:pPr marL="171450" indent="-171450">
              <a:lnSpc>
                <a:spcPct val="90000"/>
              </a:lnSpc>
              <a:spcBef>
                <a:spcPts val="750"/>
              </a:spcBef>
              <a:buClr>
                <a:schemeClr val="dk1"/>
              </a:buClr>
              <a:buSzPct val="100000"/>
            </a:pPr>
            <a:r>
              <a:rPr lang="en-US" sz="3600" dirty="0"/>
              <a:t>82</a:t>
            </a:r>
            <a:r>
              <a:rPr lang="en-US" sz="3600" dirty="0">
                <a:solidFill>
                  <a:schemeClr val="dk1"/>
                </a:solidFill>
                <a:ea typeface="Calibri"/>
                <a:cs typeface="Calibri"/>
                <a:sym typeface="Calibri"/>
              </a:rPr>
              <a:t> </a:t>
            </a:r>
            <a:r>
              <a:rPr lang="en-US" dirty="0">
                <a:solidFill>
                  <a:schemeClr val="dk1"/>
                </a:solidFill>
                <a:ea typeface="Calibri"/>
                <a:cs typeface="Calibri"/>
                <a:sym typeface="Calibri"/>
              </a:rPr>
              <a:t>Controls</a:t>
            </a:r>
          </a:p>
          <a:p>
            <a:pPr marL="0" indent="0">
              <a:buNone/>
            </a:pPr>
            <a:endParaRPr lang="en-US" dirty="0"/>
          </a:p>
        </p:txBody>
      </p:sp>
    </p:spTree>
    <p:extLst>
      <p:ext uri="{BB962C8B-B14F-4D97-AF65-F5344CB8AC3E}">
        <p14:creationId xmlns:p14="http://schemas.microsoft.com/office/powerpoint/2010/main" val="650872923"/>
      </p:ext>
    </p:extLst>
  </p:cSld>
  <p:clrMapOvr>
    <a:masterClrMapping/>
  </p:clrMapOvr>
  <p:timing>
    <p:tnLst>
      <p:par>
        <p:cTn xmlns:p14="http://schemas.microsoft.com/office/powerpoint/2010/mai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US" dirty="0" smtClean="0"/>
              <a:t>Thank You</a:t>
            </a:r>
            <a:endParaRPr lang="en-US" dirty="0"/>
          </a:p>
        </p:txBody>
      </p:sp>
      <p:sp>
        <p:nvSpPr>
          <p:cNvPr id="3" name="Subtitle 2"/>
          <p:cNvSpPr>
            <a:spLocks noGrp="1"/>
          </p:cNvSpPr>
          <p:nvPr>
            <p:ph type="subTitle" idx="1"/>
          </p:nvPr>
        </p:nvSpPr>
        <p:spPr>
          <a:xfrm>
            <a:off x="962620" y="3026108"/>
            <a:ext cx="6809780" cy="1314450"/>
          </a:xfrm>
        </p:spPr>
        <p:txBody>
          <a:bodyPr/>
          <a:lstStyle/>
          <a:p>
            <a:r>
              <a:rPr lang="en-US" dirty="0"/>
              <a:t>OWASP Top </a:t>
            </a:r>
            <a:r>
              <a:rPr lang="en-US" dirty="0" smtClean="0"/>
              <a:t>Ten Proactive </a:t>
            </a:r>
            <a:r>
              <a:rPr lang="en-US" dirty="0"/>
              <a:t>Controls </a:t>
            </a:r>
            <a:r>
              <a:rPr lang="en-US" dirty="0" smtClean="0"/>
              <a:t>3.0</a:t>
            </a:r>
          </a:p>
          <a:p>
            <a:pPr algn="ctr"/>
            <a:r>
              <a:rPr lang="en-US" sz="2800" dirty="0" smtClean="0"/>
              <a:t>@</a:t>
            </a:r>
            <a:r>
              <a:rPr lang="en-US" sz="2800" dirty="0" err="1" smtClean="0"/>
              <a:t>OWASPControls</a:t>
            </a:r>
            <a:endParaRPr lang="en-US" sz="2800" dirty="0"/>
          </a:p>
        </p:txBody>
      </p:sp>
    </p:spTree>
    <p:extLst>
      <p:ext uri="{BB962C8B-B14F-4D97-AF65-F5344CB8AC3E}">
        <p14:creationId xmlns:p14="http://schemas.microsoft.com/office/powerpoint/2010/main" val="353714219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05979"/>
            <a:ext cx="8686801" cy="857250"/>
          </a:xfrm>
        </p:spPr>
        <p:txBody>
          <a:bodyPr>
            <a:noAutofit/>
          </a:bodyPr>
          <a:lstStyle/>
          <a:p>
            <a:r>
              <a:rPr lang="en-US" sz="3400" dirty="0"/>
              <a:t>Application Security Verification Standard 3.0.1</a:t>
            </a:r>
          </a:p>
        </p:txBody>
      </p:sp>
      <p:pic>
        <p:nvPicPr>
          <p:cNvPr id="5" name="Shape 167"/>
          <p:cNvPicPr preferRelativeResize="0">
            <a:picLocks noGrp="1"/>
          </p:cNvPicPr>
          <p:nvPr>
            <p:ph sz="half" idx="1"/>
          </p:nvPr>
        </p:nvPicPr>
        <p:blipFill rotWithShape="1">
          <a:blip r:embed="rId3" cstate="email">
            <a:alphaModFix/>
            <a:extLst>
              <a:ext uri="{28A0092B-C50C-407E-A947-70E740481C1C}">
                <a14:useLocalDpi xmlns:a14="http://schemas.microsoft.com/office/drawing/2010/main"/>
              </a:ext>
            </a:extLst>
          </a:blip>
          <a:stretch/>
        </p:blipFill>
        <p:spPr>
          <a:xfrm>
            <a:off x="457200" y="2092939"/>
            <a:ext cx="4038600" cy="1608496"/>
          </a:xfrm>
          <a:prstGeom prst="rect">
            <a:avLst/>
          </a:prstGeom>
          <a:noFill/>
          <a:ln>
            <a:noFill/>
          </a:ln>
        </p:spPr>
      </p:pic>
      <p:sp>
        <p:nvSpPr>
          <p:cNvPr id="4" name="Content Placeholder 3"/>
          <p:cNvSpPr>
            <a:spLocks noGrp="1"/>
          </p:cNvSpPr>
          <p:nvPr>
            <p:ph sz="half" idx="2"/>
          </p:nvPr>
        </p:nvSpPr>
        <p:spPr/>
        <p:txBody>
          <a:bodyPr>
            <a:normAutofit/>
          </a:bodyPr>
          <a:lstStyle/>
          <a:p>
            <a:pPr marL="0" indent="0">
              <a:lnSpc>
                <a:spcPct val="90000"/>
              </a:lnSpc>
              <a:spcBef>
                <a:spcPts val="0"/>
              </a:spcBef>
              <a:buClr>
                <a:schemeClr val="dk1"/>
              </a:buClr>
              <a:buSzPct val="100000"/>
              <a:buNone/>
            </a:pPr>
            <a:r>
              <a:rPr lang="en-US" b="1" dirty="0">
                <a:solidFill>
                  <a:schemeClr val="dk1"/>
                </a:solidFill>
                <a:ea typeface="Calibri"/>
                <a:cs typeface="Calibri"/>
                <a:sym typeface="Calibri"/>
              </a:rPr>
              <a:t>Level 2: Standard</a:t>
            </a:r>
          </a:p>
          <a:p>
            <a:pPr marL="171450" indent="-171450">
              <a:lnSpc>
                <a:spcPct val="60000"/>
              </a:lnSpc>
              <a:spcBef>
                <a:spcPts val="750"/>
              </a:spcBef>
              <a:buClr>
                <a:schemeClr val="dk1"/>
              </a:buClr>
              <a:buSzPct val="100000"/>
              <a:buNone/>
            </a:pPr>
            <a:endParaRPr lang="en-US" dirty="0">
              <a:solidFill>
                <a:schemeClr val="dk1"/>
              </a:solidFill>
              <a:ea typeface="Calibri"/>
              <a:cs typeface="Calibri"/>
              <a:sym typeface="Calibri"/>
            </a:endParaRPr>
          </a:p>
          <a:p>
            <a:pPr marL="171450" indent="-171450">
              <a:lnSpc>
                <a:spcPct val="90000"/>
              </a:lnSpc>
              <a:spcBef>
                <a:spcPts val="750"/>
              </a:spcBef>
              <a:buClr>
                <a:schemeClr val="dk1"/>
              </a:buClr>
              <a:buSzPct val="100000"/>
            </a:pPr>
            <a:r>
              <a:rPr lang="en-US" sz="2400" dirty="0">
                <a:solidFill>
                  <a:schemeClr val="dk1"/>
                </a:solidFill>
                <a:ea typeface="Calibri"/>
                <a:cs typeface="Calibri"/>
                <a:sym typeface="Calibri"/>
              </a:rPr>
              <a:t>Suitable for sensitive data </a:t>
            </a:r>
          </a:p>
          <a:p>
            <a:pPr marL="171450" indent="-171450">
              <a:lnSpc>
                <a:spcPct val="90000"/>
              </a:lnSpc>
              <a:spcBef>
                <a:spcPts val="750"/>
              </a:spcBef>
              <a:buClr>
                <a:schemeClr val="dk1"/>
              </a:buClr>
              <a:buSzPct val="100000"/>
            </a:pPr>
            <a:r>
              <a:rPr lang="en-US" sz="2400" dirty="0">
                <a:solidFill>
                  <a:schemeClr val="dk1"/>
                </a:solidFill>
                <a:ea typeface="Calibri"/>
                <a:cs typeface="Calibri"/>
                <a:sym typeface="Calibri"/>
              </a:rPr>
              <a:t>About 75% testable</a:t>
            </a:r>
          </a:p>
          <a:p>
            <a:pPr marL="171450" indent="-171450">
              <a:lnSpc>
                <a:spcPct val="90000"/>
              </a:lnSpc>
              <a:spcBef>
                <a:spcPts val="750"/>
              </a:spcBef>
              <a:buClr>
                <a:schemeClr val="dk1"/>
              </a:buClr>
              <a:buSzPct val="100000"/>
            </a:pPr>
            <a:r>
              <a:rPr lang="en-US" sz="2400" dirty="0">
                <a:solidFill>
                  <a:schemeClr val="dk1"/>
                </a:solidFill>
                <a:ea typeface="Calibri"/>
                <a:cs typeface="Calibri"/>
                <a:sym typeface="Calibri"/>
              </a:rPr>
              <a:t>Somewhat automatable</a:t>
            </a:r>
          </a:p>
          <a:p>
            <a:pPr marL="171450" indent="-171450">
              <a:lnSpc>
                <a:spcPct val="60000"/>
              </a:lnSpc>
              <a:spcBef>
                <a:spcPts val="750"/>
              </a:spcBef>
              <a:buClr>
                <a:schemeClr val="dk1"/>
              </a:buClr>
              <a:buSzPct val="100000"/>
              <a:buNone/>
            </a:pPr>
            <a:endParaRPr lang="en-US" dirty="0">
              <a:solidFill>
                <a:schemeClr val="dk1"/>
              </a:solidFill>
              <a:ea typeface="Calibri"/>
              <a:cs typeface="Calibri"/>
              <a:sym typeface="Calibri"/>
            </a:endParaRPr>
          </a:p>
          <a:p>
            <a:pPr marL="171450" indent="-171450">
              <a:lnSpc>
                <a:spcPct val="90000"/>
              </a:lnSpc>
              <a:spcBef>
                <a:spcPts val="750"/>
              </a:spcBef>
              <a:buClr>
                <a:schemeClr val="dk1"/>
              </a:buClr>
              <a:buSzPct val="100000"/>
            </a:pPr>
            <a:r>
              <a:rPr lang="en-US" sz="3400" dirty="0"/>
              <a:t>139</a:t>
            </a:r>
            <a:r>
              <a:rPr lang="en-US" dirty="0">
                <a:solidFill>
                  <a:schemeClr val="dk1"/>
                </a:solidFill>
                <a:ea typeface="Calibri"/>
                <a:cs typeface="Calibri"/>
                <a:sym typeface="Calibri"/>
              </a:rPr>
              <a:t> Controls</a:t>
            </a:r>
          </a:p>
          <a:p>
            <a:endParaRPr lang="en-US" dirty="0"/>
          </a:p>
        </p:txBody>
      </p:sp>
    </p:spTree>
    <p:extLst>
      <p:ext uri="{BB962C8B-B14F-4D97-AF65-F5344CB8AC3E}">
        <p14:creationId xmlns:p14="http://schemas.microsoft.com/office/powerpoint/2010/main" val="58833334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686800" cy="857250"/>
          </a:xfrm>
        </p:spPr>
        <p:txBody>
          <a:bodyPr>
            <a:noAutofit/>
          </a:bodyPr>
          <a:lstStyle/>
          <a:p>
            <a:r>
              <a:rPr lang="en-US" sz="3400" dirty="0"/>
              <a:t>Application Security Verification Standard 3.0.1</a:t>
            </a:r>
          </a:p>
        </p:txBody>
      </p:sp>
      <p:pic>
        <p:nvPicPr>
          <p:cNvPr id="5" name="Shape 174"/>
          <p:cNvPicPr preferRelativeResize="0">
            <a:picLocks noGrp="1"/>
          </p:cNvPicPr>
          <p:nvPr>
            <p:ph sz="half" idx="1"/>
          </p:nvPr>
        </p:nvPicPr>
        <p:blipFill rotWithShape="1">
          <a:blip r:embed="rId3" cstate="email">
            <a:alphaModFix/>
            <a:extLst>
              <a:ext uri="{28A0092B-C50C-407E-A947-70E740481C1C}">
                <a14:useLocalDpi xmlns:a14="http://schemas.microsoft.com/office/drawing/2010/main"/>
              </a:ext>
            </a:extLst>
          </a:blip>
          <a:stretch/>
        </p:blipFill>
        <p:spPr>
          <a:xfrm>
            <a:off x="457200" y="2092939"/>
            <a:ext cx="4038600" cy="1608496"/>
          </a:xfrm>
          <a:prstGeom prst="rect">
            <a:avLst/>
          </a:prstGeom>
          <a:noFill/>
          <a:ln>
            <a:noFill/>
          </a:ln>
        </p:spPr>
      </p:pic>
      <p:sp>
        <p:nvSpPr>
          <p:cNvPr id="4" name="Content Placeholder 3"/>
          <p:cNvSpPr>
            <a:spLocks noGrp="1"/>
          </p:cNvSpPr>
          <p:nvPr>
            <p:ph sz="half" idx="2"/>
          </p:nvPr>
        </p:nvSpPr>
        <p:spPr>
          <a:xfrm>
            <a:off x="4648200" y="1200151"/>
            <a:ext cx="4303240" cy="3394472"/>
          </a:xfrm>
        </p:spPr>
        <p:txBody>
          <a:bodyPr>
            <a:normAutofit/>
          </a:bodyPr>
          <a:lstStyle/>
          <a:p>
            <a:pPr marL="0" indent="0">
              <a:lnSpc>
                <a:spcPct val="90000"/>
              </a:lnSpc>
              <a:spcBef>
                <a:spcPts val="0"/>
              </a:spcBef>
              <a:buClr>
                <a:schemeClr val="dk1"/>
              </a:buClr>
              <a:buSzPct val="100000"/>
              <a:buNone/>
            </a:pPr>
            <a:r>
              <a:rPr lang="en-US" b="1" dirty="0">
                <a:solidFill>
                  <a:schemeClr val="dk1"/>
                </a:solidFill>
                <a:ea typeface="Calibri"/>
                <a:cs typeface="Calibri"/>
                <a:sym typeface="Calibri"/>
              </a:rPr>
              <a:t>Level 3: Comprehensive</a:t>
            </a:r>
          </a:p>
          <a:p>
            <a:pPr marL="171450" indent="-171450">
              <a:lnSpc>
                <a:spcPct val="50000"/>
              </a:lnSpc>
              <a:spcBef>
                <a:spcPts val="750"/>
              </a:spcBef>
              <a:buClr>
                <a:schemeClr val="dk1"/>
              </a:buClr>
              <a:buSzPct val="100000"/>
              <a:buNone/>
            </a:pPr>
            <a:endParaRPr lang="en-US" dirty="0">
              <a:solidFill>
                <a:schemeClr val="dk1"/>
              </a:solidFill>
              <a:ea typeface="Calibri"/>
              <a:cs typeface="Calibri"/>
              <a:sym typeface="Calibri"/>
            </a:endParaRPr>
          </a:p>
          <a:p>
            <a:pPr marL="171450" indent="-171450">
              <a:lnSpc>
                <a:spcPct val="90000"/>
              </a:lnSpc>
              <a:spcBef>
                <a:spcPts val="750"/>
              </a:spcBef>
              <a:buClr>
                <a:schemeClr val="dk1"/>
              </a:buClr>
              <a:buSzPct val="100000"/>
            </a:pPr>
            <a:r>
              <a:rPr lang="en-US" sz="2400" dirty="0">
                <a:solidFill>
                  <a:schemeClr val="dk1"/>
                </a:solidFill>
                <a:ea typeface="Calibri"/>
                <a:cs typeface="Calibri"/>
                <a:sym typeface="Calibri"/>
              </a:rPr>
              <a:t>Suitable for critical apps</a:t>
            </a:r>
          </a:p>
          <a:p>
            <a:pPr marL="171450" indent="-171450">
              <a:lnSpc>
                <a:spcPct val="90000"/>
              </a:lnSpc>
              <a:spcBef>
                <a:spcPts val="750"/>
              </a:spcBef>
              <a:buClr>
                <a:schemeClr val="dk1"/>
              </a:buClr>
              <a:buSzPct val="100000"/>
            </a:pPr>
            <a:r>
              <a:rPr lang="en-US" sz="2400" dirty="0">
                <a:solidFill>
                  <a:schemeClr val="dk1"/>
                </a:solidFill>
                <a:ea typeface="Calibri"/>
                <a:cs typeface="Calibri"/>
                <a:sym typeface="Calibri"/>
              </a:rPr>
              <a:t>Mostly testable via automation, but many more manual verifications required</a:t>
            </a:r>
          </a:p>
          <a:p>
            <a:pPr marL="171450" indent="-171450">
              <a:lnSpc>
                <a:spcPct val="50000"/>
              </a:lnSpc>
              <a:spcBef>
                <a:spcPts val="750"/>
              </a:spcBef>
              <a:buClr>
                <a:schemeClr val="dk1"/>
              </a:buClr>
              <a:buSzPct val="100000"/>
              <a:buNone/>
            </a:pPr>
            <a:endParaRPr lang="en-US" dirty="0">
              <a:solidFill>
                <a:schemeClr val="dk1"/>
              </a:solidFill>
              <a:ea typeface="Calibri"/>
              <a:cs typeface="Calibri"/>
              <a:sym typeface="Calibri"/>
            </a:endParaRPr>
          </a:p>
          <a:p>
            <a:pPr marL="171450" indent="-171450">
              <a:lnSpc>
                <a:spcPct val="90000"/>
              </a:lnSpc>
              <a:spcBef>
                <a:spcPts val="750"/>
              </a:spcBef>
              <a:buClr>
                <a:schemeClr val="dk1"/>
              </a:buClr>
              <a:buSzPct val="100000"/>
            </a:pPr>
            <a:r>
              <a:rPr lang="en-US" sz="3400" dirty="0">
                <a:solidFill>
                  <a:schemeClr val="dk1"/>
                </a:solidFill>
                <a:ea typeface="Calibri"/>
                <a:cs typeface="Calibri"/>
                <a:sym typeface="Calibri"/>
              </a:rPr>
              <a:t>154</a:t>
            </a:r>
            <a:r>
              <a:rPr lang="en-US" dirty="0">
                <a:solidFill>
                  <a:schemeClr val="dk1"/>
                </a:solidFill>
                <a:ea typeface="Calibri"/>
                <a:cs typeface="Calibri"/>
                <a:sym typeface="Calibri"/>
              </a:rPr>
              <a:t> Controls</a:t>
            </a:r>
          </a:p>
          <a:p>
            <a:endParaRPr lang="en-US" dirty="0"/>
          </a:p>
        </p:txBody>
      </p:sp>
    </p:spTree>
    <p:extLst>
      <p:ext uri="{BB962C8B-B14F-4D97-AF65-F5344CB8AC3E}">
        <p14:creationId xmlns:p14="http://schemas.microsoft.com/office/powerpoint/2010/main" val="275550898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sz="3600" dirty="0"/>
              <a:t>Writing Unit </a:t>
            </a:r>
            <a:r>
              <a:rPr lang="en-AU" dirty="0"/>
              <a:t>T</a:t>
            </a:r>
            <a:r>
              <a:rPr lang="en-AU" sz="3600" dirty="0"/>
              <a:t>ests using ASVS</a:t>
            </a:r>
          </a:p>
        </p:txBody>
      </p:sp>
      <p:sp>
        <p:nvSpPr>
          <p:cNvPr id="3" name="Text Placeholder 2"/>
          <p:cNvSpPr>
            <a:spLocks noGrp="1"/>
          </p:cNvSpPr>
          <p:nvPr>
            <p:ph sz="half" idx="1"/>
          </p:nvPr>
        </p:nvSpPr>
        <p:spPr>
          <a:xfrm>
            <a:off x="533400" y="1063229"/>
            <a:ext cx="8153400" cy="3079280"/>
          </a:xfrm>
        </p:spPr>
        <p:txBody>
          <a:bodyPr>
            <a:normAutofit lnSpcReduction="10000"/>
          </a:bodyPr>
          <a:lstStyle/>
          <a:p>
            <a:pPr marL="590550" indent="-457200"/>
            <a:r>
              <a:rPr lang="en-AU" dirty="0"/>
              <a:t>Write unit tests to validate your application each and every build.</a:t>
            </a:r>
          </a:p>
          <a:p>
            <a:pPr marL="133350" indent="0">
              <a:buNone/>
            </a:pPr>
            <a:endParaRPr lang="en-AU" dirty="0"/>
          </a:p>
          <a:p>
            <a:pPr marL="590550" indent="-457200"/>
            <a:r>
              <a:rPr lang="en-AU" dirty="0"/>
              <a:t>Allows penetration testers to concentrate on difficult to automate tests, such as business logic flaws, access control issues, and things you forgot in the unit tests.</a:t>
            </a:r>
          </a:p>
        </p:txBody>
      </p:sp>
    </p:spTree>
    <p:extLst>
      <p:ext uri="{BB962C8B-B14F-4D97-AF65-F5344CB8AC3E}">
        <p14:creationId xmlns:p14="http://schemas.microsoft.com/office/powerpoint/2010/main" val="242704137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sz="3600" dirty="0"/>
              <a:t>Writing integration tests</a:t>
            </a:r>
            <a:endParaRPr lang="en-US" sz="3600" dirty="0"/>
          </a:p>
        </p:txBody>
      </p:sp>
      <p:sp>
        <p:nvSpPr>
          <p:cNvPr id="5" name="Content Placeholder 4"/>
          <p:cNvSpPr>
            <a:spLocks noGrp="1"/>
          </p:cNvSpPr>
          <p:nvPr>
            <p:ph idx="1"/>
          </p:nvPr>
        </p:nvSpPr>
        <p:spPr/>
        <p:txBody>
          <a:bodyPr/>
          <a:lstStyle/>
          <a:p>
            <a:pPr marL="0" indent="0">
              <a:buNone/>
            </a:pPr>
            <a:r>
              <a:rPr lang="en-AU" dirty="0"/>
              <a:t>Integration tests can be written using Postman, Selenium, OWASP ZAP API</a:t>
            </a:r>
          </a:p>
          <a:p>
            <a:endParaRPr lang="en-US" dirty="0"/>
          </a:p>
          <a:p>
            <a:endParaRPr lang="en-US" dirty="0"/>
          </a:p>
          <a:p>
            <a:endParaRPr lang="en-US" dirty="0"/>
          </a:p>
          <a:p>
            <a:endParaRPr lang="en-US" dirty="0"/>
          </a:p>
          <a:p>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46229" y="1958537"/>
            <a:ext cx="7489253" cy="2337635"/>
          </a:xfrm>
          <a:prstGeom prst="rect">
            <a:avLst/>
          </a:prstGeom>
        </p:spPr>
      </p:pic>
    </p:spTree>
    <p:extLst>
      <p:ext uri="{BB962C8B-B14F-4D97-AF65-F5344CB8AC3E}">
        <p14:creationId xmlns:p14="http://schemas.microsoft.com/office/powerpoint/2010/main" val="75345268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145D8C88-9449-5B46-8A6D-70EDE73C32B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662545" y="0"/>
            <a:ext cx="5001491" cy="4347542"/>
          </a:xfrm>
          <a:prstGeom prst="rect">
            <a:avLst/>
          </a:prstGeom>
        </p:spPr>
      </p:pic>
    </p:spTree>
    <p:extLst>
      <p:ext uri="{BB962C8B-B14F-4D97-AF65-F5344CB8AC3E}">
        <p14:creationId xmlns:p14="http://schemas.microsoft.com/office/powerpoint/2010/main" val="205684785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3125"/>
            <a:ext cx="8229600" cy="857250"/>
          </a:xfrm>
        </p:spPr>
        <p:txBody>
          <a:bodyPr>
            <a:noAutofit/>
          </a:bodyPr>
          <a:lstStyle/>
          <a:p>
            <a:pPr lvl="0" algn="ctr"/>
            <a:r>
              <a:rPr lang="fr-FR" sz="4000" b="1" dirty="0"/>
              <a:t>C2: Leverage Security Frameworks and Libraries</a:t>
            </a:r>
          </a:p>
        </p:txBody>
      </p:sp>
    </p:spTree>
    <p:extLst>
      <p:ext uri="{BB962C8B-B14F-4D97-AF65-F5344CB8AC3E}">
        <p14:creationId xmlns:p14="http://schemas.microsoft.com/office/powerpoint/2010/main" val="367837507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431788" cy="857250"/>
          </a:xfrm>
        </p:spPr>
        <p:txBody>
          <a:bodyPr>
            <a:noAutofit/>
          </a:bodyPr>
          <a:lstStyle/>
          <a:p>
            <a:r>
              <a:rPr lang="en-US" sz="3600" dirty="0"/>
              <a:t>Leverage Security Frameworks and Libraries</a:t>
            </a:r>
          </a:p>
        </p:txBody>
      </p:sp>
      <p:sp>
        <p:nvSpPr>
          <p:cNvPr id="3" name="Content Placeholder 2"/>
          <p:cNvSpPr>
            <a:spLocks noGrp="1"/>
          </p:cNvSpPr>
          <p:nvPr>
            <p:ph idx="1"/>
          </p:nvPr>
        </p:nvSpPr>
        <p:spPr/>
        <p:txBody>
          <a:bodyPr/>
          <a:lstStyle/>
          <a:p>
            <a:r>
              <a:rPr lang="en-US" sz="2000" b="1" dirty="0"/>
              <a:t>Don't reinvent the wheel</a:t>
            </a:r>
            <a:r>
              <a:rPr lang="en-US" sz="2000" dirty="0"/>
              <a:t>: use existing coding libraries and software frameworks</a:t>
            </a:r>
          </a:p>
          <a:p>
            <a:pPr>
              <a:lnSpc>
                <a:spcPct val="120000"/>
              </a:lnSpc>
            </a:pPr>
            <a:endParaRPr lang="en-US" dirty="0"/>
          </a:p>
          <a:p>
            <a:r>
              <a:rPr lang="en-US" sz="2000" dirty="0"/>
              <a:t>Use </a:t>
            </a:r>
            <a:r>
              <a:rPr lang="en-US" sz="2000" b="1" dirty="0"/>
              <a:t>native</a:t>
            </a:r>
            <a:r>
              <a:rPr lang="en-US" sz="2000" dirty="0"/>
              <a:t> secure features of frameworks rather than importing third party libraries.</a:t>
            </a:r>
          </a:p>
          <a:p>
            <a:pPr marL="57150" indent="0">
              <a:lnSpc>
                <a:spcPct val="120000"/>
              </a:lnSpc>
              <a:spcBef>
                <a:spcPts val="600"/>
              </a:spcBef>
              <a:buNone/>
              <a:defRPr/>
            </a:pPr>
            <a:endParaRPr lang="fr-FR" dirty="0"/>
          </a:p>
          <a:p>
            <a:r>
              <a:rPr lang="fr-FR" b="1" dirty="0"/>
              <a:t> </a:t>
            </a:r>
            <a:r>
              <a:rPr lang="fr-FR" b="1" dirty="0" err="1"/>
              <a:t>Stay</a:t>
            </a:r>
            <a:r>
              <a:rPr lang="fr-FR" b="1" dirty="0"/>
              <a:t> up to date </a:t>
            </a:r>
            <a:r>
              <a:rPr lang="fr-FR" dirty="0"/>
              <a:t>!</a:t>
            </a:r>
          </a:p>
          <a:p>
            <a:endParaRPr lang="en-US" dirty="0"/>
          </a:p>
          <a:p>
            <a:endParaRPr lang="en-US" dirty="0"/>
          </a:p>
        </p:txBody>
      </p:sp>
      <p:pic>
        <p:nvPicPr>
          <p:cNvPr id="4" name="Picture 2" descr="C:\Users\dell\Documents\_PROCEDURES\_DEV_SEC\SHIRO_APACHE_SECURITY-01.pn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3908924" y="1742337"/>
            <a:ext cx="1584176" cy="62451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C:\Users\dell\Documents\_PROCEDURES\_DEV_SEC\Logo_2013_Google.png"/>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489132" y="1970330"/>
            <a:ext cx="816090" cy="28803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524000" y="3101041"/>
            <a:ext cx="1060908" cy="4827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535680" y="3120492"/>
            <a:ext cx="1139270" cy="4438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625722" y="3093606"/>
            <a:ext cx="2299060" cy="4975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17220624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Why care about 3</a:t>
            </a:r>
            <a:r>
              <a:rPr lang="en-US" sz="3600" baseline="30000" dirty="0"/>
              <a:t>rd</a:t>
            </a:r>
            <a:r>
              <a:rPr lang="en-US" sz="3600" dirty="0"/>
              <a:t> Party Library Security?</a:t>
            </a:r>
          </a:p>
        </p:txBody>
      </p:sp>
      <p:sp>
        <p:nvSpPr>
          <p:cNvPr id="3" name="Content Placeholder 2"/>
          <p:cNvSpPr>
            <a:spLocks noGrp="1"/>
          </p:cNvSpPr>
          <p:nvPr>
            <p:ph idx="1"/>
          </p:nvPr>
        </p:nvSpPr>
        <p:spPr/>
        <p:txBody>
          <a:bodyPr>
            <a:normAutofit lnSpcReduction="10000"/>
          </a:bodyPr>
          <a:lstStyle/>
          <a:p>
            <a:r>
              <a:rPr lang="en-US" b="1" dirty="0"/>
              <a:t>CVE-2016-5000 </a:t>
            </a:r>
            <a:r>
              <a:rPr lang="en-US" dirty="0"/>
              <a:t>Apache POI Information Disclosure via </a:t>
            </a:r>
            <a:r>
              <a:rPr lang="en-US" b="1" dirty="0">
                <a:solidFill>
                  <a:schemeClr val="accent1"/>
                </a:solidFill>
              </a:rPr>
              <a:t>External Entity Expansion (XXE)</a:t>
            </a:r>
          </a:p>
          <a:p>
            <a:r>
              <a:rPr lang="en-US" b="1" dirty="0"/>
              <a:t>CVE-2016-4216 </a:t>
            </a:r>
            <a:r>
              <a:rPr lang="en-US" dirty="0"/>
              <a:t>Adobe XMP Toolkit for Java Information Disclosure via </a:t>
            </a:r>
            <a:r>
              <a:rPr lang="en-US" b="1" dirty="0">
                <a:solidFill>
                  <a:schemeClr val="accent1"/>
                </a:solidFill>
              </a:rPr>
              <a:t>External Entity Expansion (XXE)</a:t>
            </a:r>
          </a:p>
          <a:p>
            <a:r>
              <a:rPr lang="en-US" b="1" dirty="0"/>
              <a:t>CVE-2016-3081 </a:t>
            </a:r>
            <a:r>
              <a:rPr lang="en-US" b="1" dirty="0">
                <a:solidFill>
                  <a:schemeClr val="accent1"/>
                </a:solidFill>
              </a:rPr>
              <a:t>Remote code execution </a:t>
            </a:r>
            <a:r>
              <a:rPr lang="en-US" dirty="0"/>
              <a:t>vulnerability in Apache Struts when dynamic method invocation is enabled</a:t>
            </a:r>
          </a:p>
          <a:p>
            <a:r>
              <a:rPr lang="en-US" b="1" dirty="0"/>
              <a:t>CVE-2015-8103 </a:t>
            </a:r>
            <a:r>
              <a:rPr lang="en-US" b="1" dirty="0">
                <a:solidFill>
                  <a:schemeClr val="accent1"/>
                </a:solidFill>
              </a:rPr>
              <a:t>Remote code execution </a:t>
            </a:r>
            <a:r>
              <a:rPr lang="en-US" dirty="0"/>
              <a:t>vulnerability in Jenkins </a:t>
            </a:r>
            <a:r>
              <a:rPr lang="en-US" dirty="0" err="1"/>
              <a:t>remoting</a:t>
            </a:r>
            <a:r>
              <a:rPr lang="en-US" dirty="0"/>
              <a:t>; related to the Apache commons-collections</a:t>
            </a:r>
          </a:p>
        </p:txBody>
      </p:sp>
    </p:spTree>
    <p:extLst>
      <p:ext uri="{BB962C8B-B14F-4D97-AF65-F5344CB8AC3E}">
        <p14:creationId xmlns:p14="http://schemas.microsoft.com/office/powerpoint/2010/main" val="206511989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57250"/>
          </a:xfrm>
        </p:spPr>
        <p:txBody>
          <a:bodyPr>
            <a:normAutofit/>
          </a:bodyPr>
          <a:lstStyle/>
          <a:p>
            <a:pPr algn="ctr"/>
            <a:r>
              <a:rPr lang="fr-FR" sz="3600" dirty="0" smtClean="0"/>
              <a:t>OWASP: </a:t>
            </a:r>
            <a:r>
              <a:rPr lang="fr-FR" sz="3600" dirty="0" err="1"/>
              <a:t>Core</a:t>
            </a:r>
            <a:r>
              <a:rPr lang="fr-FR" sz="3600" dirty="0"/>
              <a:t> Mission</a:t>
            </a:r>
          </a:p>
        </p:txBody>
      </p:sp>
      <p:sp>
        <p:nvSpPr>
          <p:cNvPr id="3" name="Content Placeholder 2"/>
          <p:cNvSpPr>
            <a:spLocks noGrp="1"/>
          </p:cNvSpPr>
          <p:nvPr>
            <p:ph idx="1"/>
          </p:nvPr>
        </p:nvSpPr>
        <p:spPr>
          <a:xfrm>
            <a:off x="457200" y="966247"/>
            <a:ext cx="8229600" cy="3096022"/>
          </a:xfrm>
        </p:spPr>
        <p:txBody>
          <a:bodyPr>
            <a:normAutofit/>
          </a:bodyPr>
          <a:lstStyle/>
          <a:p>
            <a:pPr algn="just">
              <a:buBlip>
                <a:blip r:embed="rId2"/>
              </a:buBlip>
            </a:pPr>
            <a:r>
              <a:rPr lang="en-US" dirty="0"/>
              <a:t>The Open Web Application Security Project (OWASP) is a 501c3 not-for-profit also registered in Europe as a worldwide charitable organization focused on improving the security of software. </a:t>
            </a:r>
          </a:p>
          <a:p>
            <a:pPr algn="just">
              <a:spcBef>
                <a:spcPts val="3000"/>
              </a:spcBef>
              <a:buBlip>
                <a:blip r:embed="rId2"/>
              </a:buBlip>
            </a:pPr>
            <a:r>
              <a:rPr lang="en-US" dirty="0"/>
              <a:t>Our mission is to make application security visible, so that people and organizations can make informed decisions about true application security risks. </a:t>
            </a:r>
          </a:p>
        </p:txBody>
      </p:sp>
    </p:spTree>
    <p:extLst>
      <p:ext uri="{BB962C8B-B14F-4D97-AF65-F5344CB8AC3E}">
        <p14:creationId xmlns:p14="http://schemas.microsoft.com/office/powerpoint/2010/main" val="251846778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Why </a:t>
            </a:r>
            <a:r>
              <a:rPr lang="en-US" dirty="0"/>
              <a:t>c</a:t>
            </a:r>
            <a:r>
              <a:rPr lang="en-US" sz="3600" dirty="0"/>
              <a:t>are about 3</a:t>
            </a:r>
            <a:r>
              <a:rPr lang="en-US" sz="3600" baseline="30000" dirty="0"/>
              <a:t>rd</a:t>
            </a:r>
            <a:r>
              <a:rPr lang="en-US" sz="3600" dirty="0"/>
              <a:t> Party Library Security?</a:t>
            </a:r>
          </a:p>
        </p:txBody>
      </p:sp>
      <p:sp>
        <p:nvSpPr>
          <p:cNvPr id="3" name="Content Placeholder 2"/>
          <p:cNvSpPr>
            <a:spLocks noGrp="1"/>
          </p:cNvSpPr>
          <p:nvPr>
            <p:ph idx="1"/>
          </p:nvPr>
        </p:nvSpPr>
        <p:spPr/>
        <p:txBody>
          <a:bodyPr/>
          <a:lstStyle/>
          <a:p>
            <a:r>
              <a:rPr lang="en-US" b="1" dirty="0"/>
              <a:t>CVE-2017-5638 </a:t>
            </a:r>
            <a:r>
              <a:rPr lang="en-US" b="1" dirty="0">
                <a:solidFill>
                  <a:schemeClr val="accent1"/>
                </a:solidFill>
              </a:rPr>
              <a:t>Remote Code Execution </a:t>
            </a:r>
            <a:r>
              <a:rPr lang="en-US" dirty="0"/>
              <a:t>(RCE) Vulnerability in Apache Struts 2</a:t>
            </a:r>
          </a:p>
          <a:p>
            <a:endParaRPr lang="en-US"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185817" y="2028132"/>
            <a:ext cx="4142643" cy="2268039"/>
          </a:xfrm>
          <a:prstGeom prst="rect">
            <a:avLst/>
          </a:prstGeom>
        </p:spPr>
      </p:pic>
    </p:spTree>
    <p:extLst>
      <p:ext uri="{BB962C8B-B14F-4D97-AF65-F5344CB8AC3E}">
        <p14:creationId xmlns:p14="http://schemas.microsoft.com/office/powerpoint/2010/main" val="38949600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3600" dirty="0"/>
              <a:t>Libraries and Frameworks: Best Practices </a:t>
            </a:r>
            <a:endParaRPr lang="en-US" sz="3600" dirty="0"/>
          </a:p>
        </p:txBody>
      </p:sp>
      <p:sp>
        <p:nvSpPr>
          <p:cNvPr id="3" name="Content Placeholder 2"/>
          <p:cNvSpPr>
            <a:spLocks noGrp="1"/>
          </p:cNvSpPr>
          <p:nvPr>
            <p:ph idx="1"/>
          </p:nvPr>
        </p:nvSpPr>
        <p:spPr/>
        <p:txBody>
          <a:bodyPr>
            <a:normAutofit fontScale="92500" lnSpcReduction="20000"/>
          </a:bodyPr>
          <a:lstStyle/>
          <a:p>
            <a:pPr lvl="0"/>
            <a:r>
              <a:rPr lang="en-GB" dirty="0"/>
              <a:t>Use libraries and frameworks from trusted sources actively maintained and widely used.</a:t>
            </a:r>
          </a:p>
          <a:p>
            <a:pPr lvl="0"/>
            <a:r>
              <a:rPr lang="en-GB" dirty="0"/>
              <a:t>Create and maintain an inventory catalogue of all the third party libraries. </a:t>
            </a:r>
          </a:p>
          <a:p>
            <a:r>
              <a:rPr lang="en-GB" dirty="0"/>
              <a:t>Proactively keep libraries and components up to date; use tools, like OWASP Dependency Check, </a:t>
            </a:r>
            <a:r>
              <a:rPr lang="en-GB" dirty="0" err="1"/>
              <a:t>Retire.JS</a:t>
            </a:r>
            <a:r>
              <a:rPr lang="en-GB" dirty="0"/>
              <a:t>,  to identify project dependencies and check if there are known, publicly disclosed vulnerabilities for all third party code.</a:t>
            </a:r>
          </a:p>
          <a:p>
            <a:pPr lvl="0"/>
            <a:r>
              <a:rPr lang="en-GB" dirty="0"/>
              <a:t>Reduce the attack surface by encapsulating the library and expose only the required behaviour into your software.</a:t>
            </a:r>
          </a:p>
          <a:p>
            <a:endParaRPr lang="en-US" dirty="0"/>
          </a:p>
        </p:txBody>
      </p:sp>
    </p:spTree>
    <p:extLst>
      <p:ext uri="{BB962C8B-B14F-4D97-AF65-F5344CB8AC3E}">
        <p14:creationId xmlns:p14="http://schemas.microsoft.com/office/powerpoint/2010/main" val="138450168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Caution</a:t>
            </a:r>
          </a:p>
        </p:txBody>
      </p:sp>
      <p:sp>
        <p:nvSpPr>
          <p:cNvPr id="3" name="Content Placeholder 2"/>
          <p:cNvSpPr>
            <a:spLocks noGrp="1"/>
          </p:cNvSpPr>
          <p:nvPr>
            <p:ph idx="1"/>
          </p:nvPr>
        </p:nvSpPr>
        <p:spPr/>
        <p:txBody>
          <a:bodyPr lIns="90000">
            <a:normAutofit fontScale="85000" lnSpcReduction="20000"/>
          </a:bodyPr>
          <a:lstStyle/>
          <a:p>
            <a:pPr marL="0" indent="0">
              <a:spcBef>
                <a:spcPts val="450"/>
              </a:spcBef>
              <a:spcAft>
                <a:spcPts val="225"/>
              </a:spcAft>
              <a:buNone/>
            </a:pPr>
            <a:r>
              <a:rPr lang="en-US" sz="2600" b="1" dirty="0">
                <a:solidFill>
                  <a:srgbClr val="FF0000"/>
                </a:solidFill>
              </a:rPr>
              <a:t>Caution</a:t>
            </a:r>
          </a:p>
          <a:p>
            <a:pPr marL="628650" lvl="1" indent="-342900">
              <a:spcBef>
                <a:spcPts val="450"/>
              </a:spcBef>
              <a:spcAft>
                <a:spcPts val="225"/>
              </a:spcAft>
              <a:buFont typeface="Arial" panose="020B0604020202020204" pitchFamily="34" charset="0"/>
              <a:buChar char="•"/>
            </a:pPr>
            <a:r>
              <a:rPr lang="en-US" sz="2200" dirty="0">
                <a:solidFill>
                  <a:srgbClr val="000000"/>
                </a:solidFill>
              </a:rPr>
              <a:t>Virtually every application has these issues.</a:t>
            </a:r>
          </a:p>
          <a:p>
            <a:pPr marL="628650" lvl="1" indent="-342900">
              <a:spcBef>
                <a:spcPts val="450"/>
              </a:spcBef>
              <a:spcAft>
                <a:spcPts val="225"/>
              </a:spcAft>
              <a:buFont typeface="Arial" panose="020B0604020202020204" pitchFamily="34" charset="0"/>
              <a:buChar char="•"/>
            </a:pPr>
            <a:r>
              <a:rPr lang="en-US" sz="2200" dirty="0">
                <a:solidFill>
                  <a:srgbClr val="000000"/>
                </a:solidFill>
              </a:rPr>
              <a:t>In many cases,  the developers don’t even know all the components they are using, never mind their versions. </a:t>
            </a:r>
          </a:p>
          <a:p>
            <a:pPr marL="628650" lvl="1" indent="-342900">
              <a:spcBef>
                <a:spcPts val="450"/>
              </a:spcBef>
              <a:spcAft>
                <a:spcPts val="225"/>
              </a:spcAft>
              <a:buFont typeface="Arial" panose="020B0604020202020204" pitchFamily="34" charset="0"/>
              <a:buChar char="•"/>
            </a:pPr>
            <a:r>
              <a:rPr lang="en-US" sz="2200" dirty="0">
                <a:solidFill>
                  <a:srgbClr val="000000"/>
                </a:solidFill>
              </a:rPr>
              <a:t>Component dependencies make things even worse.</a:t>
            </a:r>
          </a:p>
          <a:p>
            <a:pPr marL="0" indent="0">
              <a:spcBef>
                <a:spcPts val="450"/>
              </a:spcBef>
              <a:spcAft>
                <a:spcPts val="225"/>
              </a:spcAft>
              <a:buNone/>
            </a:pPr>
            <a:r>
              <a:rPr lang="en-US" sz="2600" b="1" dirty="0">
                <a:solidFill>
                  <a:srgbClr val="004685"/>
                </a:solidFill>
              </a:rPr>
              <a:t>Verify</a:t>
            </a:r>
          </a:p>
          <a:p>
            <a:pPr marL="628650" lvl="1" indent="-342900" algn="just">
              <a:spcBef>
                <a:spcPts val="450"/>
              </a:spcBef>
              <a:spcAft>
                <a:spcPts val="225"/>
              </a:spcAft>
              <a:buFont typeface="Arial" panose="020B0604020202020204" pitchFamily="34" charset="0"/>
              <a:buChar char="•"/>
            </a:pPr>
            <a:r>
              <a:rPr lang="en-US" sz="2200" dirty="0">
                <a:solidFill>
                  <a:srgbClr val="000000"/>
                </a:solidFill>
              </a:rPr>
              <a:t>Use automation to checks periodically (e.g., every build) if your libraries are out of date (OWASP Dependency Check / Retire JS)</a:t>
            </a:r>
          </a:p>
          <a:p>
            <a:pPr marL="628650" lvl="1" indent="-342900">
              <a:spcBef>
                <a:spcPts val="450"/>
              </a:spcBef>
              <a:spcAft>
                <a:spcPts val="225"/>
              </a:spcAft>
              <a:buFont typeface="Arial" panose="020B0604020202020204" pitchFamily="34" charset="0"/>
              <a:buChar char="•"/>
            </a:pPr>
            <a:r>
              <a:rPr lang="en-US" sz="2200" dirty="0">
                <a:solidFill>
                  <a:srgbClr val="000000"/>
                </a:solidFill>
              </a:rPr>
              <a:t>Consider ensuring the code of critical third-party libraries is reviewed for security on a regular basis.</a:t>
            </a:r>
            <a:endParaRPr lang="en-US" sz="2200" b="1" dirty="0"/>
          </a:p>
          <a:p>
            <a:endParaRPr lang="en-US" dirty="0"/>
          </a:p>
        </p:txBody>
      </p:sp>
    </p:spTree>
    <p:extLst>
      <p:ext uri="{BB962C8B-B14F-4D97-AF65-F5344CB8AC3E}">
        <p14:creationId xmlns:p14="http://schemas.microsoft.com/office/powerpoint/2010/main" val="288463374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50085"/>
            <a:ext cx="9144000" cy="857250"/>
          </a:xfrm>
        </p:spPr>
        <p:txBody>
          <a:bodyPr>
            <a:normAutofit/>
          </a:bodyPr>
          <a:lstStyle/>
          <a:p>
            <a:pPr algn="ctr"/>
            <a:r>
              <a:rPr lang="en-US" sz="3600" b="1" dirty="0"/>
              <a:t>C3: Secure Database Access</a:t>
            </a:r>
            <a:endParaRPr lang="fr-FR" sz="3600" dirty="0"/>
          </a:p>
        </p:txBody>
      </p:sp>
    </p:spTree>
    <p:extLst>
      <p:ext uri="{BB962C8B-B14F-4D97-AF65-F5344CB8AC3E}">
        <p14:creationId xmlns:p14="http://schemas.microsoft.com/office/powerpoint/2010/main" val="293520236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05979"/>
            <a:ext cx="8229600" cy="857250"/>
          </a:xfrm>
        </p:spPr>
        <p:txBody>
          <a:bodyPr>
            <a:normAutofit/>
          </a:bodyPr>
          <a:lstStyle/>
          <a:p>
            <a:r>
              <a:rPr lang="en-US" sz="3600" dirty="0"/>
              <a:t>The Perfect Password …</a:t>
            </a:r>
            <a:endParaRPr lang="fr-FR" sz="3600" dirty="0"/>
          </a:p>
        </p:txBody>
      </p:sp>
      <p:sp>
        <p:nvSpPr>
          <p:cNvPr id="2" name="Rectangle 1"/>
          <p:cNvSpPr/>
          <p:nvPr/>
        </p:nvSpPr>
        <p:spPr>
          <a:xfrm>
            <a:off x="5304732" y="1227381"/>
            <a:ext cx="4641908" cy="2092881"/>
          </a:xfrm>
          <a:prstGeom prst="rect">
            <a:avLst/>
          </a:prstGeom>
        </p:spPr>
        <p:txBody>
          <a:bodyPr wrap="square">
            <a:spAutoFit/>
          </a:bodyPr>
          <a:lstStyle/>
          <a:p>
            <a:pPr>
              <a:spcBef>
                <a:spcPts val="600"/>
              </a:spcBef>
              <a:spcAft>
                <a:spcPts val="600"/>
              </a:spcAft>
            </a:pPr>
            <a:r>
              <a:rPr lang="en-US" dirty="0">
                <a:solidFill>
                  <a:srgbClr val="292F33"/>
                </a:solidFill>
                <a:latin typeface="Arial" panose="020B0604020202020204" pitchFamily="34" charset="0"/>
              </a:rPr>
              <a:t>✓ Upper </a:t>
            </a:r>
          </a:p>
          <a:p>
            <a:pPr>
              <a:spcBef>
                <a:spcPts val="600"/>
              </a:spcBef>
              <a:spcAft>
                <a:spcPts val="600"/>
              </a:spcAft>
            </a:pPr>
            <a:r>
              <a:rPr lang="en-US" dirty="0">
                <a:solidFill>
                  <a:srgbClr val="292F33"/>
                </a:solidFill>
                <a:latin typeface="Arial" panose="020B0604020202020204" pitchFamily="34" charset="0"/>
              </a:rPr>
              <a:t>✓ Lower </a:t>
            </a:r>
          </a:p>
          <a:p>
            <a:pPr>
              <a:spcBef>
                <a:spcPts val="600"/>
              </a:spcBef>
              <a:spcAft>
                <a:spcPts val="600"/>
              </a:spcAft>
            </a:pPr>
            <a:r>
              <a:rPr lang="en-US" dirty="0">
                <a:solidFill>
                  <a:srgbClr val="292F33"/>
                </a:solidFill>
                <a:latin typeface="Arial" panose="020B0604020202020204" pitchFamily="34" charset="0"/>
              </a:rPr>
              <a:t>✓ Number </a:t>
            </a:r>
          </a:p>
          <a:p>
            <a:pPr>
              <a:spcBef>
                <a:spcPts val="600"/>
              </a:spcBef>
              <a:spcAft>
                <a:spcPts val="600"/>
              </a:spcAft>
            </a:pPr>
            <a:r>
              <a:rPr lang="en-US" dirty="0">
                <a:solidFill>
                  <a:srgbClr val="292F33"/>
                </a:solidFill>
                <a:latin typeface="Arial" panose="020B0604020202020204" pitchFamily="34" charset="0"/>
              </a:rPr>
              <a:t>✓ Special </a:t>
            </a:r>
          </a:p>
          <a:p>
            <a:pPr>
              <a:spcBef>
                <a:spcPts val="600"/>
              </a:spcBef>
              <a:spcAft>
                <a:spcPts val="600"/>
              </a:spcAft>
            </a:pPr>
            <a:r>
              <a:rPr lang="en-US" dirty="0">
                <a:solidFill>
                  <a:srgbClr val="292F33"/>
                </a:solidFill>
                <a:latin typeface="Arial" panose="020B0604020202020204" pitchFamily="34" charset="0"/>
              </a:rPr>
              <a:t>✓ Over 16 characters</a:t>
            </a:r>
            <a:endParaRPr lang="fr-FR" dirty="0"/>
          </a:p>
        </p:txBody>
      </p:sp>
      <p:sp>
        <p:nvSpPr>
          <p:cNvPr id="4" name="Rectangle 3"/>
          <p:cNvSpPr/>
          <p:nvPr/>
        </p:nvSpPr>
        <p:spPr>
          <a:xfrm>
            <a:off x="1077730" y="1981433"/>
            <a:ext cx="2457724" cy="584775"/>
          </a:xfrm>
          <a:prstGeom prst="rect">
            <a:avLst/>
          </a:prstGeom>
        </p:spPr>
        <p:txBody>
          <a:bodyPr wrap="none">
            <a:spAutoFit/>
          </a:bodyPr>
          <a:lstStyle/>
          <a:p>
            <a:r>
              <a:rPr lang="en-US" sz="3200" dirty="0"/>
              <a:t>X' or '1'='1' -- </a:t>
            </a:r>
            <a:endParaRPr lang="fr-FR" sz="3200" dirty="0"/>
          </a:p>
        </p:txBody>
      </p:sp>
    </p:spTree>
    <p:extLst>
      <p:ext uri="{BB962C8B-B14F-4D97-AF65-F5344CB8AC3E}">
        <p14:creationId xmlns:p14="http://schemas.microsoft.com/office/powerpoint/2010/main" val="48331330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05979"/>
            <a:ext cx="8229600" cy="857250"/>
          </a:xfrm>
        </p:spPr>
        <p:txBody>
          <a:bodyPr>
            <a:normAutofit/>
          </a:bodyPr>
          <a:lstStyle/>
          <a:p>
            <a:r>
              <a:rPr lang="en-US" sz="3600" dirty="0"/>
              <a:t>The Perfect Email Address …</a:t>
            </a:r>
            <a:endParaRPr lang="fr-FR" sz="3600" dirty="0"/>
          </a:p>
        </p:txBody>
      </p:sp>
      <p:sp>
        <p:nvSpPr>
          <p:cNvPr id="2" name="Rectangle 1"/>
          <p:cNvSpPr/>
          <p:nvPr/>
        </p:nvSpPr>
        <p:spPr>
          <a:xfrm>
            <a:off x="4992552" y="2468750"/>
            <a:ext cx="4641908" cy="1661993"/>
          </a:xfrm>
          <a:prstGeom prst="rect">
            <a:avLst/>
          </a:prstGeom>
        </p:spPr>
        <p:txBody>
          <a:bodyPr wrap="square">
            <a:spAutoFit/>
          </a:bodyPr>
          <a:lstStyle/>
          <a:p>
            <a:pPr>
              <a:spcBef>
                <a:spcPts val="600"/>
              </a:spcBef>
              <a:spcAft>
                <a:spcPts val="600"/>
              </a:spcAft>
            </a:pPr>
            <a:r>
              <a:rPr lang="en-US" dirty="0">
                <a:solidFill>
                  <a:srgbClr val="292F33"/>
                </a:solidFill>
                <a:latin typeface="Arial" panose="020B0604020202020204" pitchFamily="34" charset="0"/>
              </a:rPr>
              <a:t>✓ RFC Compliant </a:t>
            </a:r>
          </a:p>
          <a:p>
            <a:pPr>
              <a:spcBef>
                <a:spcPts val="600"/>
              </a:spcBef>
              <a:spcAft>
                <a:spcPts val="600"/>
              </a:spcAft>
            </a:pPr>
            <a:r>
              <a:rPr lang="en-US" dirty="0">
                <a:solidFill>
                  <a:srgbClr val="292F33"/>
                </a:solidFill>
                <a:latin typeface="Arial" panose="020B0604020202020204" pitchFamily="34" charset="0"/>
              </a:rPr>
              <a:t>✓ Should validate as legit email </a:t>
            </a:r>
          </a:p>
          <a:p>
            <a:pPr>
              <a:spcBef>
                <a:spcPts val="600"/>
              </a:spcBef>
              <a:spcAft>
                <a:spcPts val="600"/>
              </a:spcAft>
            </a:pPr>
            <a:r>
              <a:rPr lang="en-US" dirty="0">
                <a:solidFill>
                  <a:srgbClr val="292F33"/>
                </a:solidFill>
                <a:latin typeface="Arial" panose="020B0604020202020204" pitchFamily="34" charset="0"/>
              </a:rPr>
              <a:t>✓ It's active now if you want to try </a:t>
            </a:r>
          </a:p>
          <a:p>
            <a:pPr>
              <a:spcBef>
                <a:spcPts val="600"/>
              </a:spcBef>
              <a:spcAft>
                <a:spcPts val="600"/>
              </a:spcAft>
            </a:pPr>
            <a:r>
              <a:rPr lang="en-US" dirty="0">
                <a:solidFill>
                  <a:srgbClr val="292F33"/>
                </a:solidFill>
                <a:latin typeface="Arial" panose="020B0604020202020204" pitchFamily="34" charset="0"/>
              </a:rPr>
              <a:t>✓ Unsafe for SQL</a:t>
            </a:r>
            <a:endParaRPr lang="fr-FR" dirty="0"/>
          </a:p>
        </p:txBody>
      </p:sp>
      <p:sp>
        <p:nvSpPr>
          <p:cNvPr id="4" name="Rectangle 3"/>
          <p:cNvSpPr/>
          <p:nvPr/>
        </p:nvSpPr>
        <p:spPr>
          <a:xfrm>
            <a:off x="957279" y="1473602"/>
            <a:ext cx="6356227" cy="584775"/>
          </a:xfrm>
          <a:prstGeom prst="rect">
            <a:avLst/>
          </a:prstGeom>
        </p:spPr>
        <p:txBody>
          <a:bodyPr wrap="none">
            <a:spAutoFit/>
          </a:bodyPr>
          <a:lstStyle/>
          <a:p>
            <a:pPr algn="ctr"/>
            <a:r>
              <a:rPr lang="en-US" sz="3200" b="1" dirty="0">
                <a:latin typeface="Courier New" charset="0"/>
                <a:cs typeface="Courier New" charset="0"/>
              </a:rPr>
              <a:t>jim'or'1'!='</a:t>
            </a:r>
            <a:r>
              <a:rPr lang="en-US" sz="3200" b="1" dirty="0" err="1">
                <a:latin typeface="Courier New" charset="0"/>
                <a:cs typeface="Courier New" charset="0"/>
              </a:rPr>
              <a:t>@manicode.com</a:t>
            </a:r>
            <a:endParaRPr lang="en-US" sz="3200" b="1" dirty="0">
              <a:latin typeface="Courier New" charset="0"/>
              <a:cs typeface="Courier New" charset="0"/>
            </a:endParaRPr>
          </a:p>
        </p:txBody>
      </p:sp>
    </p:spTree>
    <p:extLst>
      <p:ext uri="{BB962C8B-B14F-4D97-AF65-F5344CB8AC3E}">
        <p14:creationId xmlns:p14="http://schemas.microsoft.com/office/powerpoint/2010/main" val="331389797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4"/>
          <p:cNvSpPr txBox="1">
            <a:spLocks/>
          </p:cNvSpPr>
          <p:nvPr/>
        </p:nvSpPr>
        <p:spPr>
          <a:xfrm>
            <a:off x="1797085" y="1178836"/>
            <a:ext cx="6071856" cy="2769989"/>
          </a:xfrm>
          <a:prstGeom prst="rect">
            <a:avLst/>
          </a:prstGeom>
        </p:spPr>
        <p:txBody>
          <a:bodyPr wrap="square" lIns="0" tIns="0" rIns="0" bIns="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342900">
              <a:spcBef>
                <a:spcPts val="0"/>
              </a:spcBef>
              <a:spcAft>
                <a:spcPts val="0"/>
              </a:spcAft>
            </a:pPr>
            <a:r>
              <a:rPr lang="en-US" sz="1800" spc="-23" dirty="0">
                <a:solidFill>
                  <a:schemeClr val="tx1"/>
                </a:solidFill>
                <a:latin typeface="Courier"/>
                <a:cs typeface="Courier"/>
              </a:rPr>
              <a:t>select id,ssn,cc,mmn from customers where email='$email'</a:t>
            </a:r>
          </a:p>
          <a:p>
            <a:pPr indent="-342900">
              <a:spcBef>
                <a:spcPts val="0"/>
              </a:spcBef>
              <a:spcAft>
                <a:spcPts val="0"/>
              </a:spcAft>
            </a:pPr>
            <a:endParaRPr lang="en-US" sz="1800" spc="-23" dirty="0">
              <a:solidFill>
                <a:srgbClr val="7A6C62"/>
              </a:solidFill>
              <a:latin typeface="Courier"/>
              <a:cs typeface="Courier"/>
            </a:endParaRPr>
          </a:p>
          <a:p>
            <a:pPr marL="137160" indent="-342900">
              <a:spcBef>
                <a:spcPts val="0"/>
              </a:spcBef>
              <a:spcAft>
                <a:spcPts val="0"/>
              </a:spcAft>
            </a:pPr>
            <a:endParaRPr lang="en-US" sz="1800" spc="-23" dirty="0">
              <a:solidFill>
                <a:srgbClr val="7A6C62"/>
              </a:solidFill>
              <a:latin typeface="Courier"/>
              <a:cs typeface="Courier"/>
            </a:endParaRPr>
          </a:p>
          <a:p>
            <a:pPr marL="137160" indent="-342900">
              <a:spcBef>
                <a:spcPts val="0"/>
              </a:spcBef>
              <a:spcAft>
                <a:spcPts val="0"/>
              </a:spcAft>
            </a:pPr>
            <a:r>
              <a:rPr lang="en-US" sz="1800" spc="-23" dirty="0">
                <a:solidFill>
                  <a:schemeClr val="tx1"/>
                </a:solidFill>
                <a:latin typeface="Courier"/>
                <a:cs typeface="Courier"/>
              </a:rPr>
              <a:t>$email = </a:t>
            </a:r>
            <a:r>
              <a:rPr lang="en-US" sz="1800" spc="-23" dirty="0">
                <a:latin typeface="Courier"/>
                <a:cs typeface="Courier"/>
              </a:rPr>
              <a:t>jim'or'1'!='@manicode.com</a:t>
            </a:r>
          </a:p>
          <a:p>
            <a:pPr marL="137160" indent="-342900">
              <a:spcBef>
                <a:spcPts val="0"/>
              </a:spcBef>
              <a:spcAft>
                <a:spcPts val="0"/>
              </a:spcAft>
            </a:pPr>
            <a:endParaRPr lang="en-US" sz="1800" spc="-23" dirty="0">
              <a:solidFill>
                <a:srgbClr val="FF0000"/>
              </a:solidFill>
              <a:latin typeface="Courier"/>
              <a:cs typeface="Courier"/>
            </a:endParaRPr>
          </a:p>
          <a:p>
            <a:pPr marL="137160" indent="-342900">
              <a:spcBef>
                <a:spcPts val="0"/>
              </a:spcBef>
              <a:spcAft>
                <a:spcPts val="0"/>
              </a:spcAft>
            </a:pPr>
            <a:endParaRPr lang="en-US" sz="1800" spc="-23" dirty="0">
              <a:solidFill>
                <a:schemeClr val="accent2"/>
              </a:solidFill>
              <a:latin typeface="Courier"/>
              <a:cs typeface="Courier"/>
            </a:endParaRPr>
          </a:p>
          <a:p>
            <a:pPr indent="-342900">
              <a:spcBef>
                <a:spcPts val="0"/>
              </a:spcBef>
              <a:spcAft>
                <a:spcPts val="0"/>
              </a:spcAft>
            </a:pPr>
            <a:r>
              <a:rPr lang="en-US" sz="1800" spc="-23" dirty="0">
                <a:solidFill>
                  <a:schemeClr val="tx1"/>
                </a:solidFill>
                <a:latin typeface="Courier"/>
                <a:cs typeface="Courier"/>
              </a:rPr>
              <a:t>select id,ssn,cc,mmn from customers where email='</a:t>
            </a:r>
            <a:r>
              <a:rPr lang="en-US" sz="1800" spc="-23" dirty="0">
                <a:latin typeface="Courier"/>
                <a:cs typeface="Courier"/>
              </a:rPr>
              <a:t>jim'or'1'!='@manicode.com</a:t>
            </a:r>
            <a:r>
              <a:rPr lang="en-US" sz="1800" spc="-23" dirty="0">
                <a:solidFill>
                  <a:schemeClr val="tx1"/>
                </a:solidFill>
                <a:latin typeface="Courier"/>
                <a:cs typeface="Courier"/>
              </a:rPr>
              <a:t>'</a:t>
            </a:r>
          </a:p>
          <a:p>
            <a:pPr marL="137160" indent="-342900">
              <a:spcBef>
                <a:spcPts val="0"/>
              </a:spcBef>
              <a:spcAft>
                <a:spcPts val="0"/>
              </a:spcAft>
            </a:pPr>
            <a:endParaRPr lang="fr-FR" sz="1800" spc="-23" dirty="0">
              <a:solidFill>
                <a:srgbClr val="7A6C62"/>
              </a:solidFill>
              <a:latin typeface="Courier"/>
              <a:cs typeface="Courier"/>
            </a:endParaRPr>
          </a:p>
        </p:txBody>
      </p:sp>
      <p:sp>
        <p:nvSpPr>
          <p:cNvPr id="2" name="Title 1"/>
          <p:cNvSpPr>
            <a:spLocks noGrp="1"/>
          </p:cNvSpPr>
          <p:nvPr>
            <p:ph type="title"/>
          </p:nvPr>
        </p:nvSpPr>
        <p:spPr/>
        <p:txBody>
          <a:bodyPr>
            <a:noAutofit/>
          </a:bodyPr>
          <a:lstStyle/>
          <a:p>
            <a:r>
              <a:rPr lang="en-US" sz="3600" dirty="0"/>
              <a:t>Even Valid Data Can Cause Injection</a:t>
            </a:r>
          </a:p>
        </p:txBody>
      </p:sp>
      <p:sp>
        <p:nvSpPr>
          <p:cNvPr id="16" name="TextBox 15"/>
          <p:cNvSpPr txBox="1"/>
          <p:nvPr/>
        </p:nvSpPr>
        <p:spPr>
          <a:xfrm>
            <a:off x="1376134" y="1278386"/>
            <a:ext cx="342900" cy="342900"/>
          </a:xfrm>
          <a:prstGeom prst="rect">
            <a:avLst/>
          </a:prstGeom>
          <a:solidFill>
            <a:schemeClr val="accent3"/>
          </a:solidFill>
        </p:spPr>
        <p:txBody>
          <a:bodyPr wrap="square" lIns="0" tIns="0" rIns="0" bIns="34290" rtlCol="0" anchor="ctr">
            <a:noAutofit/>
          </a:bodyPr>
          <a:lstStyle/>
          <a:p>
            <a:pPr algn="ctr"/>
            <a:r>
              <a:rPr lang="en-US" b="1" dirty="0">
                <a:solidFill>
                  <a:srgbClr val="FFFFFF"/>
                </a:solidFill>
              </a:rPr>
              <a:t>1</a:t>
            </a:r>
          </a:p>
        </p:txBody>
      </p:sp>
      <p:sp>
        <p:nvSpPr>
          <p:cNvPr id="17" name="TextBox 16"/>
          <p:cNvSpPr txBox="1"/>
          <p:nvPr/>
        </p:nvSpPr>
        <p:spPr>
          <a:xfrm>
            <a:off x="1376134" y="2261671"/>
            <a:ext cx="342900" cy="342900"/>
          </a:xfrm>
          <a:prstGeom prst="rect">
            <a:avLst/>
          </a:prstGeom>
          <a:solidFill>
            <a:schemeClr val="accent3"/>
          </a:solidFill>
        </p:spPr>
        <p:txBody>
          <a:bodyPr wrap="square" lIns="0" tIns="0" rIns="0" bIns="34290" rtlCol="0" anchor="ctr">
            <a:noAutofit/>
          </a:bodyPr>
          <a:lstStyle/>
          <a:p>
            <a:pPr algn="ctr"/>
            <a:r>
              <a:rPr lang="en-US" b="1" dirty="0">
                <a:solidFill>
                  <a:srgbClr val="FFFFFF"/>
                </a:solidFill>
              </a:rPr>
              <a:t>2</a:t>
            </a:r>
          </a:p>
        </p:txBody>
      </p:sp>
      <p:sp>
        <p:nvSpPr>
          <p:cNvPr id="18" name="TextBox 17"/>
          <p:cNvSpPr txBox="1"/>
          <p:nvPr/>
        </p:nvSpPr>
        <p:spPr>
          <a:xfrm>
            <a:off x="1376134" y="3247097"/>
            <a:ext cx="342900" cy="342900"/>
          </a:xfrm>
          <a:prstGeom prst="rect">
            <a:avLst/>
          </a:prstGeom>
          <a:solidFill>
            <a:schemeClr val="accent3"/>
          </a:solidFill>
        </p:spPr>
        <p:txBody>
          <a:bodyPr wrap="square" lIns="0" tIns="0" rIns="0" bIns="34290" rtlCol="0" anchor="ctr">
            <a:noAutofit/>
          </a:bodyPr>
          <a:lstStyle/>
          <a:p>
            <a:pPr algn="ctr"/>
            <a:r>
              <a:rPr lang="en-US" b="1" dirty="0">
                <a:solidFill>
                  <a:srgbClr val="FFFFFF"/>
                </a:solidFill>
              </a:rPr>
              <a:t>3</a:t>
            </a:r>
          </a:p>
        </p:txBody>
      </p:sp>
    </p:spTree>
    <p:extLst>
      <p:ext uri="{BB962C8B-B14F-4D97-AF65-F5344CB8AC3E}">
        <p14:creationId xmlns:p14="http://schemas.microsoft.com/office/powerpoint/2010/main" val="7710930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0-#ppt_w/2"/>
                                          </p:val>
                                        </p:tav>
                                        <p:tav tm="100000">
                                          <p:val>
                                            <p:strVal val="#ppt_x"/>
                                          </p:val>
                                        </p:tav>
                                      </p:tavLst>
                                    </p:anim>
                                    <p:anim calcmode="lin" valueType="num">
                                      <p:cBhvr additive="base">
                                        <p:cTn id="18" dur="500" fill="hold"/>
                                        <p:tgtEl>
                                          <p:spTgt spid="17"/>
                                        </p:tgtEl>
                                        <p:attrNameLst>
                                          <p:attrName>ppt_y</p:attrName>
                                        </p:attrNameLst>
                                      </p:cBhvr>
                                      <p:tavLst>
                                        <p:tav tm="0">
                                          <p:val>
                                            <p:strVal val="#ppt_y"/>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 calcmode="lin" valueType="num">
                                      <p:cBhvr additive="base">
                                        <p:cTn id="21"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fill="hold"/>
                                        <p:tgtEl>
                                          <p:spTgt spid="18"/>
                                        </p:tgtEl>
                                        <p:attrNameLst>
                                          <p:attrName>ppt_x</p:attrName>
                                        </p:attrNameLst>
                                      </p:cBhvr>
                                      <p:tavLst>
                                        <p:tav tm="0">
                                          <p:val>
                                            <p:strVal val="0-#ppt_w/2"/>
                                          </p:val>
                                        </p:tav>
                                        <p:tav tm="100000">
                                          <p:val>
                                            <p:strVal val="#ppt_x"/>
                                          </p:val>
                                        </p:tav>
                                      </p:tavLst>
                                    </p:anim>
                                    <p:anim calcmode="lin" valueType="num">
                                      <p:cBhvr additive="base">
                                        <p:cTn id="28" dur="500" fill="hold"/>
                                        <p:tgtEl>
                                          <p:spTgt spid="18"/>
                                        </p:tgtEl>
                                        <p:attrNameLst>
                                          <p:attrName>ppt_y</p:attrName>
                                        </p:attrNameLst>
                                      </p:cBhvr>
                                      <p:tavLst>
                                        <p:tav tm="0">
                                          <p:val>
                                            <p:strVal val="#ppt_y"/>
                                          </p:val>
                                        </p:tav>
                                        <p:tav tm="100000">
                                          <p:val>
                                            <p:strVal val="#ppt_y"/>
                                          </p:val>
                                        </p:tav>
                                      </p:tavLst>
                                    </p:anim>
                                  </p:childTnLst>
                                </p:cTn>
                              </p:par>
                              <p:par>
                                <p:cTn id="29" presetID="9" presetClass="entr" presetSubtype="0" fill="hold" grpId="1"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dissolve">
                                      <p:cBhvr>
                                        <p:cTn id="31" dur="500"/>
                                        <p:tgtEl>
                                          <p:spTgt spid="18"/>
                                        </p:tgtEl>
                                      </p:cBhvr>
                                    </p:animEffect>
                                  </p:childTnLst>
                                </p:cTn>
                              </p:par>
                              <p:par>
                                <p:cTn id="32" presetID="2" presetClass="entr" presetSubtype="4" fill="hold" nodeType="withEffect">
                                  <p:stCondLst>
                                    <p:cond delay="0"/>
                                  </p:stCondLst>
                                  <p:childTnLst>
                                    <p:set>
                                      <p:cBhvr>
                                        <p:cTn id="33" dur="1" fill="hold">
                                          <p:stCondLst>
                                            <p:cond delay="0"/>
                                          </p:stCondLst>
                                        </p:cTn>
                                        <p:tgtEl>
                                          <p:spTgt spid="7">
                                            <p:txEl>
                                              <p:pRg st="6" end="6"/>
                                            </p:txEl>
                                          </p:spTgt>
                                        </p:tgtEl>
                                        <p:attrNameLst>
                                          <p:attrName>style.visibility</p:attrName>
                                        </p:attrNameLst>
                                      </p:cBhvr>
                                      <p:to>
                                        <p:strVal val="visible"/>
                                      </p:to>
                                    </p:set>
                                    <p:anim calcmode="lin" valueType="num">
                                      <p:cBhvr additive="base">
                                        <p:cTn id="34"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8"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457200" y="1086236"/>
            <a:ext cx="2520000"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108000" rIns="91440" bIns="0" numCol="1" rtlCol="0" anchor="ctr" anchorCtr="0" compatLnSpc="1">
            <a:prstTxWarp prst="textNoShape">
              <a:avLst/>
            </a:prstTxWarp>
          </a:bodyPr>
          <a:lstStyle/>
          <a:p>
            <a:pPr indent="-266700" defTabSz="914400" fontAlgn="ctr">
              <a:spcBef>
                <a:spcPts val="600"/>
              </a:spcBef>
              <a:spcAft>
                <a:spcPts val="600"/>
              </a:spcAft>
              <a:buClr>
                <a:srgbClr val="FF0000"/>
              </a:buClr>
              <a:buSzPct val="120000"/>
              <a:buFont typeface="Wingdings" panose="05000000000000000000" pitchFamily="2" charset="2"/>
              <a:buChar char="ý"/>
            </a:pPr>
            <a:r>
              <a:rPr lang="fr-FR" sz="1400" b="1" dirty="0" err="1">
                <a:solidFill>
                  <a:prstClr val="black"/>
                </a:solidFill>
                <a:latin typeface="+mj-lt"/>
                <a:cs typeface="Arial" panose="020B0604020202020204" pitchFamily="34" charset="0"/>
              </a:rPr>
              <a:t>Vulnerable</a:t>
            </a:r>
            <a:r>
              <a:rPr lang="fr-FR" sz="1400" b="1" dirty="0">
                <a:solidFill>
                  <a:prstClr val="black"/>
                </a:solidFill>
                <a:latin typeface="+mj-lt"/>
                <a:cs typeface="Arial" panose="020B0604020202020204" pitchFamily="34" charset="0"/>
              </a:rPr>
              <a:t> Usage</a:t>
            </a:r>
          </a:p>
        </p:txBody>
      </p:sp>
      <p:sp>
        <p:nvSpPr>
          <p:cNvPr id="8" name="Rectangle 7"/>
          <p:cNvSpPr/>
          <p:nvPr/>
        </p:nvSpPr>
        <p:spPr bwMode="auto">
          <a:xfrm>
            <a:off x="457199" y="2360940"/>
            <a:ext cx="2520000" cy="288000"/>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108000" rIns="91440" bIns="0" numCol="1" rtlCol="0" anchor="ctr" anchorCtr="0" compatLnSpc="1">
            <a:prstTxWarp prst="textNoShape">
              <a:avLst/>
            </a:prstTxWarp>
          </a:bodyPr>
          <a:lstStyle/>
          <a:p>
            <a:pPr indent="-268288" algn="just" defTabSz="914400" fontAlgn="ctr">
              <a:lnSpc>
                <a:spcPct val="50000"/>
              </a:lnSpc>
              <a:spcBef>
                <a:spcPts val="200"/>
              </a:spcBef>
              <a:spcAft>
                <a:spcPts val="200"/>
              </a:spcAft>
              <a:buClr>
                <a:srgbClr val="00B050"/>
              </a:buClr>
              <a:buSzPct val="120000"/>
              <a:buFont typeface="Wingdings" panose="05000000000000000000" pitchFamily="2" charset="2"/>
              <a:buChar char="þ"/>
              <a:defRPr/>
            </a:pPr>
            <a:r>
              <a:rPr lang="fr-FR" sz="1400" b="1" dirty="0">
                <a:solidFill>
                  <a:prstClr val="black"/>
                </a:solidFill>
                <a:cs typeface="Arial" panose="020B0604020202020204" pitchFamily="34" charset="0"/>
              </a:rPr>
              <a:t>Secure Usage</a:t>
            </a:r>
          </a:p>
        </p:txBody>
      </p:sp>
      <p:sp>
        <p:nvSpPr>
          <p:cNvPr id="12" name="Rectangle 2"/>
          <p:cNvSpPr>
            <a:spLocks noChangeArrowheads="1"/>
          </p:cNvSpPr>
          <p:nvPr/>
        </p:nvSpPr>
        <p:spPr bwMode="auto">
          <a:xfrm>
            <a:off x="457199" y="2715451"/>
            <a:ext cx="7890539" cy="1400383"/>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spcBef>
                <a:spcPts val="281"/>
              </a:spcBef>
              <a:defRPr/>
            </a:pPr>
            <a:r>
              <a:rPr lang="en-US" sz="1000" b="1" dirty="0">
                <a:solidFill>
                  <a:schemeClr val="bg1">
                    <a:lumMod val="50000"/>
                  </a:schemeClr>
                </a:solidFill>
                <a:latin typeface="Consolas" panose="020B0609020204030204" pitchFamily="49" charset="0"/>
                <a:cs typeface="Consolas" panose="020B0609020204030204" pitchFamily="49" charset="0"/>
              </a:rPr>
              <a:t>//SQL</a:t>
            </a:r>
          </a:p>
          <a:p>
            <a:pPr>
              <a:spcBef>
                <a:spcPts val="281"/>
              </a:spcBef>
              <a:defRPr/>
            </a:pPr>
            <a:r>
              <a:rPr lang="en-US" sz="1000" b="1" dirty="0" err="1">
                <a:solidFill>
                  <a:srgbClr val="000000"/>
                </a:solidFill>
                <a:latin typeface="Consolas" panose="020B0609020204030204" pitchFamily="49" charset="0"/>
                <a:cs typeface="Consolas" panose="020B0609020204030204" pitchFamily="49" charset="0"/>
              </a:rPr>
              <a:t>PreparedStatement</a:t>
            </a:r>
            <a:r>
              <a:rPr lang="en-US" sz="1000" b="1" dirty="0">
                <a:solidFill>
                  <a:srgbClr val="000000"/>
                </a:solidFill>
                <a:latin typeface="Consolas" panose="020B0609020204030204" pitchFamily="49" charset="0"/>
                <a:cs typeface="Consolas" panose="020B0609020204030204" pitchFamily="49" charset="0"/>
              </a:rPr>
              <a:t> </a:t>
            </a:r>
            <a:r>
              <a:rPr lang="en-US" sz="1000" b="1" dirty="0" err="1">
                <a:solidFill>
                  <a:srgbClr val="000000"/>
                </a:solidFill>
                <a:latin typeface="Consolas" panose="020B0609020204030204" pitchFamily="49" charset="0"/>
                <a:cs typeface="Consolas" panose="020B0609020204030204" pitchFamily="49" charset="0"/>
              </a:rPr>
              <a:t>pstmt</a:t>
            </a:r>
            <a:r>
              <a:rPr lang="en-US" sz="1000" b="1" dirty="0">
                <a:solidFill>
                  <a:srgbClr val="000000"/>
                </a:solidFill>
                <a:latin typeface="Consolas" panose="020B0609020204030204" pitchFamily="49" charset="0"/>
                <a:cs typeface="Consolas" panose="020B0609020204030204" pitchFamily="49" charset="0"/>
              </a:rPr>
              <a:t> = </a:t>
            </a:r>
            <a:r>
              <a:rPr lang="en-US" sz="1000" b="1" dirty="0" err="1">
                <a:solidFill>
                  <a:srgbClr val="000000"/>
                </a:solidFill>
                <a:latin typeface="Consolas" panose="020B0609020204030204" pitchFamily="49" charset="0"/>
                <a:cs typeface="Consolas" panose="020B0609020204030204" pitchFamily="49" charset="0"/>
              </a:rPr>
              <a:t>con.</a:t>
            </a:r>
            <a:r>
              <a:rPr lang="en-US" sz="1000" b="1" dirty="0" err="1">
                <a:solidFill>
                  <a:srgbClr val="0000CC"/>
                </a:solidFill>
                <a:latin typeface="Consolas" panose="020B0609020204030204" pitchFamily="49" charset="0"/>
                <a:cs typeface="Consolas" panose="020B0609020204030204" pitchFamily="49" charset="0"/>
              </a:rPr>
              <a:t>prepareStatement</a:t>
            </a:r>
            <a:r>
              <a:rPr lang="en-US" sz="1000" b="1" dirty="0">
                <a:solidFill>
                  <a:srgbClr val="000000"/>
                </a:solidFill>
                <a:latin typeface="Consolas" panose="020B0609020204030204" pitchFamily="49" charset="0"/>
                <a:cs typeface="Consolas" panose="020B0609020204030204" pitchFamily="49" charset="0"/>
              </a:rPr>
              <a:t>("UPDATE EMPLOYEES SET NAME = </a:t>
            </a:r>
            <a:r>
              <a:rPr lang="en-US" sz="1000" b="1" dirty="0">
                <a:solidFill>
                  <a:srgbClr val="FF0000"/>
                </a:solidFill>
                <a:latin typeface="Consolas" panose="020B0609020204030204" pitchFamily="49" charset="0"/>
                <a:cs typeface="Consolas" panose="020B0609020204030204" pitchFamily="49" charset="0"/>
              </a:rPr>
              <a:t>? </a:t>
            </a:r>
            <a:r>
              <a:rPr lang="en-US" sz="1000" b="1" dirty="0">
                <a:solidFill>
                  <a:srgbClr val="000000"/>
                </a:solidFill>
                <a:latin typeface="Consolas" panose="020B0609020204030204" pitchFamily="49" charset="0"/>
                <a:cs typeface="Consolas" panose="020B0609020204030204" pitchFamily="49" charset="0"/>
              </a:rPr>
              <a:t>WHERE ID = </a:t>
            </a:r>
            <a:r>
              <a:rPr lang="en-US" sz="1000" b="1" dirty="0">
                <a:solidFill>
                  <a:srgbClr val="FF0000"/>
                </a:solidFill>
                <a:latin typeface="Consolas" panose="020B0609020204030204" pitchFamily="49" charset="0"/>
                <a:cs typeface="Consolas" panose="020B0609020204030204" pitchFamily="49" charset="0"/>
              </a:rPr>
              <a:t>?</a:t>
            </a:r>
            <a:r>
              <a:rPr lang="en-US" sz="1000" b="1" dirty="0">
                <a:solidFill>
                  <a:srgbClr val="000000"/>
                </a:solidFill>
                <a:latin typeface="Consolas" panose="020B0609020204030204" pitchFamily="49" charset="0"/>
                <a:cs typeface="Consolas" panose="020B0609020204030204" pitchFamily="49" charset="0"/>
              </a:rPr>
              <a:t>"); </a:t>
            </a:r>
          </a:p>
          <a:p>
            <a:pPr>
              <a:spcBef>
                <a:spcPts val="281"/>
              </a:spcBef>
              <a:defRPr/>
            </a:pPr>
            <a:r>
              <a:rPr lang="en-US" sz="1000" b="1" dirty="0" err="1">
                <a:solidFill>
                  <a:srgbClr val="000000"/>
                </a:solidFill>
                <a:latin typeface="Consolas" panose="020B0609020204030204" pitchFamily="49" charset="0"/>
                <a:cs typeface="Consolas" panose="020B0609020204030204" pitchFamily="49" charset="0"/>
              </a:rPr>
              <a:t>pstmt.</a:t>
            </a:r>
            <a:r>
              <a:rPr lang="en-US" sz="1000" b="1" dirty="0" err="1">
                <a:solidFill>
                  <a:srgbClr val="0000CC"/>
                </a:solidFill>
                <a:latin typeface="Consolas" panose="020B0609020204030204" pitchFamily="49" charset="0"/>
                <a:cs typeface="Consolas" panose="020B0609020204030204" pitchFamily="49" charset="0"/>
              </a:rPr>
              <a:t>setString</a:t>
            </a:r>
            <a:r>
              <a:rPr lang="en-US" sz="1000" b="1" dirty="0">
                <a:solidFill>
                  <a:srgbClr val="000000"/>
                </a:solidFill>
                <a:latin typeface="Consolas" panose="020B0609020204030204" pitchFamily="49" charset="0"/>
                <a:cs typeface="Consolas" panose="020B0609020204030204" pitchFamily="49" charset="0"/>
              </a:rPr>
              <a:t>(</a:t>
            </a:r>
            <a:r>
              <a:rPr lang="en-US" sz="1000" b="1" dirty="0">
                <a:solidFill>
                  <a:srgbClr val="FF0000"/>
                </a:solidFill>
                <a:latin typeface="Consolas" panose="020B0609020204030204" pitchFamily="49" charset="0"/>
                <a:cs typeface="Consolas" panose="020B0609020204030204" pitchFamily="49" charset="0"/>
              </a:rPr>
              <a:t>1, </a:t>
            </a:r>
            <a:r>
              <a:rPr lang="en-US" sz="1000" b="1" dirty="0" err="1">
                <a:solidFill>
                  <a:srgbClr val="FF0000"/>
                </a:solidFill>
                <a:latin typeface="Consolas" panose="020B0609020204030204" pitchFamily="49" charset="0"/>
                <a:cs typeface="Consolas" panose="020B0609020204030204" pitchFamily="49" charset="0"/>
              </a:rPr>
              <a:t>newName</a:t>
            </a:r>
            <a:r>
              <a:rPr lang="en-US" sz="1000" b="1" dirty="0">
                <a:solidFill>
                  <a:srgbClr val="000000"/>
                </a:solidFill>
                <a:latin typeface="Consolas" panose="020B0609020204030204" pitchFamily="49" charset="0"/>
                <a:cs typeface="Consolas" panose="020B0609020204030204" pitchFamily="49" charset="0"/>
              </a:rPr>
              <a:t>); </a:t>
            </a:r>
          </a:p>
          <a:p>
            <a:pPr>
              <a:spcBef>
                <a:spcPts val="281"/>
              </a:spcBef>
              <a:defRPr/>
            </a:pPr>
            <a:r>
              <a:rPr lang="en-US" sz="1000" b="1" dirty="0" err="1">
                <a:solidFill>
                  <a:srgbClr val="000000"/>
                </a:solidFill>
                <a:latin typeface="Consolas" panose="020B0609020204030204" pitchFamily="49" charset="0"/>
                <a:cs typeface="Consolas" panose="020B0609020204030204" pitchFamily="49" charset="0"/>
              </a:rPr>
              <a:t>pstmt.</a:t>
            </a:r>
            <a:r>
              <a:rPr lang="en-US" sz="1000" b="1" dirty="0" err="1">
                <a:solidFill>
                  <a:srgbClr val="0000CC"/>
                </a:solidFill>
                <a:latin typeface="Consolas" panose="020B0609020204030204" pitchFamily="49" charset="0"/>
                <a:cs typeface="Consolas" panose="020B0609020204030204" pitchFamily="49" charset="0"/>
              </a:rPr>
              <a:t>setString</a:t>
            </a:r>
            <a:r>
              <a:rPr lang="en-US" sz="1000" b="1" dirty="0">
                <a:solidFill>
                  <a:srgbClr val="000000"/>
                </a:solidFill>
                <a:latin typeface="Consolas" panose="020B0609020204030204" pitchFamily="49" charset="0"/>
                <a:cs typeface="Consolas" panose="020B0609020204030204" pitchFamily="49" charset="0"/>
              </a:rPr>
              <a:t>(</a:t>
            </a:r>
            <a:r>
              <a:rPr lang="en-US" sz="1000" b="1" dirty="0">
                <a:solidFill>
                  <a:srgbClr val="FF0000"/>
                </a:solidFill>
                <a:latin typeface="Consolas" panose="020B0609020204030204" pitchFamily="49" charset="0"/>
                <a:cs typeface="Consolas" panose="020B0609020204030204" pitchFamily="49" charset="0"/>
              </a:rPr>
              <a:t>2, id</a:t>
            </a:r>
            <a:r>
              <a:rPr lang="en-US" sz="1000" b="1" dirty="0">
                <a:solidFill>
                  <a:srgbClr val="000000"/>
                </a:solidFill>
                <a:latin typeface="Consolas" panose="020B0609020204030204" pitchFamily="49" charset="0"/>
                <a:cs typeface="Consolas" panose="020B0609020204030204" pitchFamily="49" charset="0"/>
              </a:rPr>
              <a:t>);</a:t>
            </a:r>
          </a:p>
          <a:p>
            <a:pPr>
              <a:spcBef>
                <a:spcPts val="281"/>
              </a:spcBef>
              <a:defRPr/>
            </a:pPr>
            <a:r>
              <a:rPr lang="en-IE" sz="1000" b="1" dirty="0">
                <a:solidFill>
                  <a:schemeClr val="bg1">
                    <a:lumMod val="50000"/>
                  </a:schemeClr>
                </a:solidFill>
                <a:latin typeface="Consolas" panose="020B0609020204030204" pitchFamily="49" charset="0"/>
                <a:cs typeface="Consolas" panose="020B0609020204030204" pitchFamily="49" charset="0"/>
              </a:rPr>
              <a:t>//HQL</a:t>
            </a:r>
          </a:p>
          <a:p>
            <a:pPr>
              <a:spcBef>
                <a:spcPts val="281"/>
              </a:spcBef>
              <a:defRPr/>
            </a:pPr>
            <a:r>
              <a:rPr lang="en-IE" sz="1000" b="1" dirty="0">
                <a:latin typeface="Consolas" panose="020B0609020204030204" pitchFamily="49" charset="0"/>
                <a:cs typeface="Consolas" panose="020B0609020204030204" pitchFamily="49" charset="0"/>
              </a:rPr>
              <a:t>Query </a:t>
            </a:r>
            <a:r>
              <a:rPr lang="en-IE" sz="1000" b="1" dirty="0" err="1">
                <a:latin typeface="Consolas" panose="020B0609020204030204" pitchFamily="49" charset="0"/>
                <a:cs typeface="Consolas" panose="020B0609020204030204" pitchFamily="49" charset="0"/>
              </a:rPr>
              <a:t>safeHQLQuery</a:t>
            </a:r>
            <a:r>
              <a:rPr lang="en-IE" sz="1000" b="1" dirty="0">
                <a:latin typeface="Consolas" panose="020B0609020204030204" pitchFamily="49" charset="0"/>
                <a:cs typeface="Consolas" panose="020B0609020204030204" pitchFamily="49" charset="0"/>
              </a:rPr>
              <a:t> = </a:t>
            </a:r>
            <a:r>
              <a:rPr lang="en-IE" sz="1000" b="1" dirty="0" err="1">
                <a:latin typeface="Consolas" panose="020B0609020204030204" pitchFamily="49" charset="0"/>
                <a:cs typeface="Consolas" panose="020B0609020204030204" pitchFamily="49" charset="0"/>
              </a:rPr>
              <a:t>session.</a:t>
            </a:r>
            <a:r>
              <a:rPr lang="en-IE" sz="1000" b="1" dirty="0" err="1">
                <a:solidFill>
                  <a:srgbClr val="0000CC"/>
                </a:solidFill>
                <a:latin typeface="Consolas" panose="020B0609020204030204" pitchFamily="49" charset="0"/>
                <a:cs typeface="Consolas" panose="020B0609020204030204" pitchFamily="49" charset="0"/>
              </a:rPr>
              <a:t>createQuery</a:t>
            </a:r>
            <a:r>
              <a:rPr lang="en-IE" sz="1000" b="1" dirty="0">
                <a:latin typeface="Consolas" panose="020B0609020204030204" pitchFamily="49" charset="0"/>
                <a:cs typeface="Consolas" panose="020B0609020204030204" pitchFamily="49" charset="0"/>
              </a:rPr>
              <a:t>("from Employees where </a:t>
            </a:r>
            <a:r>
              <a:rPr lang="en-IE" sz="1000" b="1" dirty="0">
                <a:solidFill>
                  <a:srgbClr val="FF0000"/>
                </a:solidFill>
                <a:latin typeface="Consolas" panose="020B0609020204030204" pitchFamily="49" charset="0"/>
                <a:cs typeface="Consolas" panose="020B0609020204030204" pitchFamily="49" charset="0"/>
              </a:rPr>
              <a:t>id=:</a:t>
            </a:r>
            <a:r>
              <a:rPr lang="en-IE" sz="1000" b="1" dirty="0" err="1">
                <a:solidFill>
                  <a:srgbClr val="FF0000"/>
                </a:solidFill>
                <a:latin typeface="Consolas" panose="020B0609020204030204" pitchFamily="49" charset="0"/>
                <a:cs typeface="Consolas" panose="020B0609020204030204" pitchFamily="49" charset="0"/>
              </a:rPr>
              <a:t>empId</a:t>
            </a:r>
            <a:r>
              <a:rPr lang="en-IE" sz="1000" b="1" dirty="0">
                <a:latin typeface="Consolas" panose="020B0609020204030204" pitchFamily="49" charset="0"/>
                <a:cs typeface="Consolas" panose="020B0609020204030204" pitchFamily="49" charset="0"/>
              </a:rPr>
              <a:t>"); </a:t>
            </a:r>
          </a:p>
          <a:p>
            <a:pPr>
              <a:spcBef>
                <a:spcPts val="281"/>
              </a:spcBef>
              <a:defRPr/>
            </a:pPr>
            <a:r>
              <a:rPr lang="en-IE" sz="1000" b="1" dirty="0" err="1">
                <a:latin typeface="Consolas" panose="020B0609020204030204" pitchFamily="49" charset="0"/>
                <a:cs typeface="Consolas" panose="020B0609020204030204" pitchFamily="49" charset="0"/>
              </a:rPr>
              <a:t>safeHQLQuery.</a:t>
            </a:r>
            <a:r>
              <a:rPr lang="en-IE" sz="1000" b="1" dirty="0" err="1">
                <a:solidFill>
                  <a:srgbClr val="0000CC"/>
                </a:solidFill>
                <a:latin typeface="Consolas" panose="020B0609020204030204" pitchFamily="49" charset="0"/>
                <a:cs typeface="Consolas" panose="020B0609020204030204" pitchFamily="49" charset="0"/>
              </a:rPr>
              <a:t>setParameter</a:t>
            </a:r>
            <a:r>
              <a:rPr lang="en-IE" sz="1000" b="1" dirty="0">
                <a:latin typeface="Consolas" panose="020B0609020204030204" pitchFamily="49" charset="0"/>
                <a:cs typeface="Consolas" panose="020B0609020204030204" pitchFamily="49" charset="0"/>
              </a:rPr>
              <a:t>(</a:t>
            </a:r>
            <a:r>
              <a:rPr lang="en-IE" sz="1000" b="1" dirty="0">
                <a:solidFill>
                  <a:srgbClr val="FF0000"/>
                </a:solidFill>
                <a:latin typeface="Consolas" panose="020B0609020204030204" pitchFamily="49" charset="0"/>
                <a:cs typeface="Consolas" panose="020B0609020204030204" pitchFamily="49" charset="0"/>
              </a:rPr>
              <a:t>"</a:t>
            </a:r>
            <a:r>
              <a:rPr lang="en-IE" sz="1000" b="1" dirty="0" err="1">
                <a:solidFill>
                  <a:srgbClr val="FF0000"/>
                </a:solidFill>
                <a:latin typeface="Consolas" panose="020B0609020204030204" pitchFamily="49" charset="0"/>
                <a:cs typeface="Consolas" panose="020B0609020204030204" pitchFamily="49" charset="0"/>
              </a:rPr>
              <a:t>empId</a:t>
            </a:r>
            <a:r>
              <a:rPr lang="en-IE" sz="1000" b="1" dirty="0">
                <a:solidFill>
                  <a:srgbClr val="FF0000"/>
                </a:solidFill>
                <a:latin typeface="Consolas" panose="020B0609020204030204" pitchFamily="49" charset="0"/>
                <a:cs typeface="Consolas" panose="020B0609020204030204" pitchFamily="49" charset="0"/>
              </a:rPr>
              <a:t>", id</a:t>
            </a:r>
            <a:r>
              <a:rPr lang="en-IE" sz="1000" b="1" dirty="0">
                <a:latin typeface="Consolas" panose="020B0609020204030204" pitchFamily="49" charset="0"/>
                <a:cs typeface="Consolas" panose="020B0609020204030204" pitchFamily="49" charset="0"/>
              </a:rPr>
              <a:t>); </a:t>
            </a:r>
          </a:p>
        </p:txBody>
      </p:sp>
      <p:sp>
        <p:nvSpPr>
          <p:cNvPr id="9" name="Title 2"/>
          <p:cNvSpPr>
            <a:spLocks noGrp="1"/>
          </p:cNvSpPr>
          <p:nvPr>
            <p:ph type="title"/>
          </p:nvPr>
        </p:nvSpPr>
        <p:spPr/>
        <p:txBody>
          <a:bodyPr>
            <a:normAutofit/>
          </a:bodyPr>
          <a:lstStyle/>
          <a:p>
            <a:r>
              <a:rPr lang="en-US" sz="3600" dirty="0"/>
              <a:t>SQL Injection</a:t>
            </a:r>
            <a:endParaRPr lang="fr-FR" sz="3600" dirty="0"/>
          </a:p>
        </p:txBody>
      </p:sp>
      <p:sp>
        <p:nvSpPr>
          <p:cNvPr id="11" name="Rectangle 2"/>
          <p:cNvSpPr>
            <a:spLocks noChangeArrowheads="1"/>
          </p:cNvSpPr>
          <p:nvPr/>
        </p:nvSpPr>
        <p:spPr bwMode="auto">
          <a:xfrm>
            <a:off x="457200" y="1419649"/>
            <a:ext cx="7890538" cy="70788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000" b="1" dirty="0">
                <a:latin typeface="Consolas" panose="020B0609020204030204" pitchFamily="49" charset="0"/>
                <a:cs typeface="Consolas" panose="020B0609020204030204" pitchFamily="49" charset="0"/>
              </a:rPr>
              <a:t>String </a:t>
            </a:r>
            <a:r>
              <a:rPr lang="en-US" sz="1000" b="1" dirty="0" err="1">
                <a:solidFill>
                  <a:srgbClr val="FF0000"/>
                </a:solidFill>
                <a:latin typeface="Consolas" panose="020B0609020204030204" pitchFamily="49" charset="0"/>
                <a:cs typeface="Consolas" panose="020B0609020204030204" pitchFamily="49" charset="0"/>
              </a:rPr>
              <a:t>newName</a:t>
            </a:r>
            <a:r>
              <a:rPr lang="en-US" sz="1000" b="1" dirty="0">
                <a:solidFill>
                  <a:srgbClr val="FF0000"/>
                </a:solidFill>
                <a:latin typeface="Consolas" panose="020B0609020204030204" pitchFamily="49" charset="0"/>
                <a:cs typeface="Consolas" panose="020B0609020204030204" pitchFamily="49" charset="0"/>
              </a:rPr>
              <a:t> </a:t>
            </a:r>
            <a:r>
              <a:rPr lang="en-US" sz="1000" b="1" dirty="0">
                <a:latin typeface="Consolas" panose="020B0609020204030204" pitchFamily="49" charset="0"/>
                <a:cs typeface="Consolas" panose="020B0609020204030204" pitchFamily="49" charset="0"/>
              </a:rPr>
              <a:t>= </a:t>
            </a:r>
            <a:r>
              <a:rPr lang="en-US" sz="1000" b="1" dirty="0" err="1">
                <a:latin typeface="Consolas" panose="020B0609020204030204" pitchFamily="49" charset="0"/>
                <a:cs typeface="Consolas" panose="020B0609020204030204" pitchFamily="49" charset="0"/>
              </a:rPr>
              <a:t>request.</a:t>
            </a:r>
            <a:r>
              <a:rPr lang="en-US" sz="1000" b="1" dirty="0" err="1">
                <a:solidFill>
                  <a:srgbClr val="0000CC"/>
                </a:solidFill>
                <a:latin typeface="Consolas" panose="020B0609020204030204" pitchFamily="49" charset="0"/>
                <a:cs typeface="Consolas" panose="020B0609020204030204" pitchFamily="49" charset="0"/>
              </a:rPr>
              <a:t>getParameter</a:t>
            </a:r>
            <a:r>
              <a:rPr lang="en-US" sz="1000" b="1" dirty="0">
                <a:latin typeface="Consolas" panose="020B0609020204030204" pitchFamily="49" charset="0"/>
                <a:cs typeface="Consolas" panose="020B0609020204030204" pitchFamily="49" charset="0"/>
              </a:rPr>
              <a:t>("</a:t>
            </a:r>
            <a:r>
              <a:rPr lang="en-US" sz="1000" b="1" dirty="0" err="1">
                <a:latin typeface="Consolas" panose="020B0609020204030204" pitchFamily="49" charset="0"/>
                <a:cs typeface="Consolas" panose="020B0609020204030204" pitchFamily="49" charset="0"/>
              </a:rPr>
              <a:t>newName</a:t>
            </a:r>
            <a:r>
              <a:rPr lang="en-US" sz="1000" b="1" dirty="0">
                <a:latin typeface="Consolas" panose="020B0609020204030204" pitchFamily="49" charset="0"/>
                <a:cs typeface="Consolas" panose="020B0609020204030204" pitchFamily="49" charset="0"/>
              </a:rPr>
              <a:t>");</a:t>
            </a:r>
          </a:p>
          <a:p>
            <a:r>
              <a:rPr lang="en-US" sz="1000" b="1" dirty="0">
                <a:latin typeface="Consolas" panose="020B0609020204030204" pitchFamily="49" charset="0"/>
                <a:cs typeface="Consolas" panose="020B0609020204030204" pitchFamily="49" charset="0"/>
              </a:rPr>
              <a:t>String </a:t>
            </a:r>
            <a:r>
              <a:rPr lang="en-US" sz="1000" b="1" dirty="0">
                <a:solidFill>
                  <a:srgbClr val="FF0000"/>
                </a:solidFill>
                <a:latin typeface="Consolas" panose="020B0609020204030204" pitchFamily="49" charset="0"/>
                <a:cs typeface="Consolas" panose="020B0609020204030204" pitchFamily="49" charset="0"/>
              </a:rPr>
              <a:t>id</a:t>
            </a:r>
            <a:r>
              <a:rPr lang="en-US" sz="1000" b="1" dirty="0">
                <a:latin typeface="Consolas" panose="020B0609020204030204" pitchFamily="49" charset="0"/>
                <a:cs typeface="Consolas" panose="020B0609020204030204" pitchFamily="49" charset="0"/>
              </a:rPr>
              <a:t> = </a:t>
            </a:r>
            <a:r>
              <a:rPr lang="en-US" sz="1000" b="1" dirty="0" err="1">
                <a:latin typeface="Consolas" panose="020B0609020204030204" pitchFamily="49" charset="0"/>
                <a:cs typeface="Consolas" panose="020B0609020204030204" pitchFamily="49" charset="0"/>
              </a:rPr>
              <a:t>request.</a:t>
            </a:r>
            <a:r>
              <a:rPr lang="en-US" sz="1000" b="1" dirty="0" err="1">
                <a:solidFill>
                  <a:srgbClr val="0000CC"/>
                </a:solidFill>
                <a:latin typeface="Consolas" panose="020B0609020204030204" pitchFamily="49" charset="0"/>
                <a:cs typeface="Consolas" panose="020B0609020204030204" pitchFamily="49" charset="0"/>
              </a:rPr>
              <a:t>getParameter</a:t>
            </a:r>
            <a:r>
              <a:rPr lang="en-US" sz="1000" b="1" dirty="0">
                <a:latin typeface="Consolas" panose="020B0609020204030204" pitchFamily="49" charset="0"/>
                <a:cs typeface="Consolas" panose="020B0609020204030204" pitchFamily="49" charset="0"/>
              </a:rPr>
              <a:t>("id");</a:t>
            </a:r>
          </a:p>
          <a:p>
            <a:r>
              <a:rPr lang="en-US" sz="1000" b="1" dirty="0">
                <a:latin typeface="Consolas" panose="020B0609020204030204" pitchFamily="49" charset="0"/>
                <a:cs typeface="Consolas" panose="020B0609020204030204" pitchFamily="49" charset="0"/>
              </a:rPr>
              <a:t>String query = "</a:t>
            </a:r>
            <a:r>
              <a:rPr lang="en-US" sz="1000" b="1" dirty="0">
                <a:solidFill>
                  <a:srgbClr val="000000"/>
                </a:solidFill>
                <a:latin typeface="Consolas" panose="020B0609020204030204" pitchFamily="49" charset="0"/>
                <a:cs typeface="Consolas" panose="020B0609020204030204" pitchFamily="49" charset="0"/>
              </a:rPr>
              <a:t> UPDATE EMPLOYEES SET NAME=</a:t>
            </a:r>
            <a:r>
              <a:rPr lang="en-US" sz="1000" b="1" dirty="0">
                <a:latin typeface="Consolas" panose="020B0609020204030204" pitchFamily="49" charset="0"/>
                <a:cs typeface="Consolas" panose="020B0609020204030204" pitchFamily="49" charset="0"/>
              </a:rPr>
              <a:t>"+ </a:t>
            </a:r>
            <a:r>
              <a:rPr lang="en-US" sz="1000" b="1" dirty="0" err="1">
                <a:solidFill>
                  <a:srgbClr val="FF0000"/>
                </a:solidFill>
                <a:latin typeface="Consolas" panose="020B0609020204030204" pitchFamily="49" charset="0"/>
                <a:cs typeface="Consolas" panose="020B0609020204030204" pitchFamily="49" charset="0"/>
              </a:rPr>
              <a:t>newName</a:t>
            </a:r>
            <a:r>
              <a:rPr lang="en-US" sz="1000" b="1" dirty="0">
                <a:solidFill>
                  <a:srgbClr val="FF0000"/>
                </a:solidFill>
                <a:latin typeface="Consolas" panose="020B0609020204030204" pitchFamily="49" charset="0"/>
                <a:cs typeface="Consolas" panose="020B0609020204030204" pitchFamily="49" charset="0"/>
              </a:rPr>
              <a:t> </a:t>
            </a:r>
            <a:r>
              <a:rPr lang="en-US" sz="1000" b="1" dirty="0">
                <a:latin typeface="Consolas" panose="020B0609020204030204" pitchFamily="49" charset="0"/>
                <a:cs typeface="Consolas" panose="020B0609020204030204" pitchFamily="49" charset="0"/>
              </a:rPr>
              <a:t>+ "</a:t>
            </a:r>
            <a:r>
              <a:rPr lang="en-US" sz="1000" b="1" dirty="0">
                <a:solidFill>
                  <a:srgbClr val="000000"/>
                </a:solidFill>
                <a:latin typeface="Consolas" panose="020B0609020204030204" pitchFamily="49" charset="0"/>
                <a:cs typeface="Consolas" panose="020B0609020204030204" pitchFamily="49" charset="0"/>
              </a:rPr>
              <a:t> </a:t>
            </a:r>
            <a:r>
              <a:rPr lang="en-US" sz="1000" b="1" dirty="0">
                <a:latin typeface="Consolas" panose="020B0609020204030204" pitchFamily="49" charset="0"/>
                <a:cs typeface="Consolas" panose="020B0609020204030204" pitchFamily="49" charset="0"/>
              </a:rPr>
              <a:t>WHERE ID ="+ </a:t>
            </a:r>
            <a:r>
              <a:rPr lang="en-US" sz="1000" b="1" dirty="0">
                <a:solidFill>
                  <a:srgbClr val="FF0000"/>
                </a:solidFill>
                <a:latin typeface="Consolas" panose="020B0609020204030204" pitchFamily="49" charset="0"/>
                <a:cs typeface="Consolas" panose="020B0609020204030204" pitchFamily="49" charset="0"/>
              </a:rPr>
              <a:t>id</a:t>
            </a:r>
            <a:r>
              <a:rPr lang="en-US" sz="1000" b="1" dirty="0">
                <a:latin typeface="Consolas" panose="020B0609020204030204" pitchFamily="49" charset="0"/>
                <a:cs typeface="Consolas" panose="020B0609020204030204" pitchFamily="49" charset="0"/>
              </a:rPr>
              <a:t>;</a:t>
            </a:r>
          </a:p>
          <a:p>
            <a:r>
              <a:rPr lang="en-US" sz="1000" b="1" dirty="0">
                <a:latin typeface="Consolas" panose="020B0609020204030204" pitchFamily="49" charset="0"/>
                <a:cs typeface="Consolas" panose="020B0609020204030204" pitchFamily="49" charset="0"/>
              </a:rPr>
              <a:t>Statement </a:t>
            </a:r>
            <a:r>
              <a:rPr lang="en-US" sz="1000" b="1" dirty="0" err="1">
                <a:latin typeface="Consolas" panose="020B0609020204030204" pitchFamily="49" charset="0"/>
                <a:cs typeface="Consolas" panose="020B0609020204030204" pitchFamily="49" charset="0"/>
              </a:rPr>
              <a:t>stmt</a:t>
            </a:r>
            <a:r>
              <a:rPr lang="en-US" sz="1000" b="1" dirty="0">
                <a:latin typeface="Consolas" panose="020B0609020204030204" pitchFamily="49" charset="0"/>
                <a:cs typeface="Consolas" panose="020B0609020204030204" pitchFamily="49" charset="0"/>
              </a:rPr>
              <a:t> = </a:t>
            </a:r>
            <a:r>
              <a:rPr lang="en-US" sz="1000" b="1" dirty="0" err="1">
                <a:latin typeface="Consolas" panose="020B0609020204030204" pitchFamily="49" charset="0"/>
                <a:cs typeface="Consolas" panose="020B0609020204030204" pitchFamily="49" charset="0"/>
              </a:rPr>
              <a:t>connection.</a:t>
            </a:r>
            <a:r>
              <a:rPr lang="en-US" sz="1000" b="1" dirty="0" err="1">
                <a:solidFill>
                  <a:srgbClr val="0000CC"/>
                </a:solidFill>
                <a:latin typeface="Consolas" panose="020B0609020204030204" pitchFamily="49" charset="0"/>
                <a:cs typeface="Consolas" panose="020B0609020204030204" pitchFamily="49" charset="0"/>
              </a:rPr>
              <a:t>createStatement</a:t>
            </a:r>
            <a:r>
              <a:rPr lang="en-US" sz="1000" b="1"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58880696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600" dirty="0"/>
              <a:t>Warning </a:t>
            </a:r>
          </a:p>
        </p:txBody>
      </p:sp>
      <p:sp>
        <p:nvSpPr>
          <p:cNvPr id="4" name="Content Placeholder 3"/>
          <p:cNvSpPr>
            <a:spLocks noGrp="1"/>
          </p:cNvSpPr>
          <p:nvPr>
            <p:ph idx="1"/>
          </p:nvPr>
        </p:nvSpPr>
        <p:spPr/>
        <p:txBody>
          <a:bodyPr>
            <a:normAutofit/>
          </a:bodyPr>
          <a:lstStyle/>
          <a:p>
            <a:pPr marL="0" indent="0">
              <a:buNone/>
            </a:pPr>
            <a:r>
              <a:rPr lang="en-US" sz="2800" dirty="0">
                <a:solidFill>
                  <a:srgbClr val="1C477B"/>
                </a:solidFill>
              </a:rPr>
              <a:t>Some variables cannot be parameterized !</a:t>
            </a:r>
          </a:p>
        </p:txBody>
      </p:sp>
      <p:sp>
        <p:nvSpPr>
          <p:cNvPr id="5" name="Rectangle 4"/>
          <p:cNvSpPr/>
          <p:nvPr/>
        </p:nvSpPr>
        <p:spPr>
          <a:xfrm>
            <a:off x="457200" y="1994635"/>
            <a:ext cx="7467600" cy="707886"/>
          </a:xfrm>
          <a:prstGeom prst="rect">
            <a:avLst/>
          </a:prstGeom>
        </p:spPr>
        <p:txBody>
          <a:bodyPr wrap="square">
            <a:spAutoFit/>
          </a:bodyPr>
          <a:lstStyle/>
          <a:p>
            <a:r>
              <a:rPr lang="en-US" sz="2000" b="1" dirty="0">
                <a:solidFill>
                  <a:srgbClr val="000000"/>
                </a:solidFill>
                <a:latin typeface="Consolas" panose="020B0609020204030204" pitchFamily="49" charset="0"/>
                <a:ea typeface="Courier New" charset="0"/>
                <a:cs typeface="Consolas" panose="020B0609020204030204" pitchFamily="49" charset="0"/>
              </a:rPr>
              <a:t>$</a:t>
            </a:r>
            <a:r>
              <a:rPr lang="en-US" sz="2000" b="1" dirty="0" err="1">
                <a:solidFill>
                  <a:srgbClr val="000000"/>
                </a:solidFill>
                <a:latin typeface="Consolas" panose="020B0609020204030204" pitchFamily="49" charset="0"/>
                <a:ea typeface="Courier New" charset="0"/>
                <a:cs typeface="Consolas" panose="020B0609020204030204" pitchFamily="49" charset="0"/>
              </a:rPr>
              <a:t>dbh</a:t>
            </a:r>
            <a:r>
              <a:rPr lang="en-US" sz="2000" b="1" dirty="0">
                <a:solidFill>
                  <a:srgbClr val="000000"/>
                </a:solidFill>
                <a:latin typeface="Consolas" panose="020B0609020204030204" pitchFamily="49" charset="0"/>
                <a:ea typeface="Courier New" charset="0"/>
                <a:cs typeface="Consolas" panose="020B0609020204030204" pitchFamily="49" charset="0"/>
              </a:rPr>
              <a:t>-&gt;prepare('SELECT name, color, calories FROM ? </a:t>
            </a:r>
          </a:p>
          <a:p>
            <a:r>
              <a:rPr lang="en-US" sz="2000" b="1" dirty="0">
                <a:solidFill>
                  <a:srgbClr val="000000"/>
                </a:solidFill>
                <a:latin typeface="Consolas" panose="020B0609020204030204" pitchFamily="49" charset="0"/>
                <a:ea typeface="Courier New" charset="0"/>
                <a:cs typeface="Consolas" panose="020B0609020204030204" pitchFamily="49" charset="0"/>
              </a:rPr>
              <a:t>WHERE calories &lt; ? order by ?');</a:t>
            </a:r>
            <a:endParaRPr lang="en-US" sz="2000" b="1" dirty="0">
              <a:latin typeface="Consolas" panose="020B0609020204030204" pitchFamily="49" charset="0"/>
              <a:ea typeface="Courier New" charset="0"/>
              <a:cs typeface="Consolas" panose="020B0609020204030204" pitchFamily="49" charset="0"/>
            </a:endParaRPr>
          </a:p>
        </p:txBody>
      </p:sp>
      <p:sp>
        <p:nvSpPr>
          <p:cNvPr id="7" name="Title 1"/>
          <p:cNvSpPr txBox="1">
            <a:spLocks/>
          </p:cNvSpPr>
          <p:nvPr/>
        </p:nvSpPr>
        <p:spPr>
          <a:xfrm>
            <a:off x="1485900" y="3646359"/>
            <a:ext cx="6172200" cy="683021"/>
          </a:xfrm>
          <a:prstGeom prst="rect">
            <a:avLst/>
          </a:prstGeom>
        </p:spPr>
        <p:txBody>
          <a:bodyPr vert="horz" lIns="0" tIns="0" rIns="0" bIns="0" rtlCol="0" anchor="ctr">
            <a:noAutofit/>
          </a:bodyPr>
          <a:lstStyle>
            <a:lvl1pPr algn="l" defTabSz="457200" rtl="0" eaLnBrk="1" latinLnBrk="0" hangingPunct="1">
              <a:spcBef>
                <a:spcPct val="0"/>
              </a:spcBef>
              <a:buNone/>
              <a:defRPr sz="2800" kern="1200" baseline="0">
                <a:solidFill>
                  <a:schemeClr val="tx2"/>
                </a:solidFill>
                <a:latin typeface="+mj-lt"/>
                <a:ea typeface="+mj-ea"/>
                <a:cs typeface="+mj-cs"/>
              </a:defRPr>
            </a:lvl1pPr>
          </a:lstStyle>
          <a:p>
            <a:r>
              <a:rPr lang="en-US" sz="1800" b="1" dirty="0"/>
              <a:t>What is wrong with this picture? What does this imply?</a:t>
            </a:r>
          </a:p>
        </p:txBody>
      </p:sp>
      <p:grpSp>
        <p:nvGrpSpPr>
          <p:cNvPr id="8" name="Group 7"/>
          <p:cNvGrpSpPr/>
          <p:nvPr/>
        </p:nvGrpSpPr>
        <p:grpSpPr>
          <a:xfrm>
            <a:off x="7867768" y="198235"/>
            <a:ext cx="1098851" cy="1098847"/>
            <a:chOff x="6812152" y="698993"/>
            <a:chExt cx="1465134" cy="1465129"/>
          </a:xfrm>
        </p:grpSpPr>
        <p:grpSp>
          <p:nvGrpSpPr>
            <p:cNvPr id="9" name="Group 8"/>
            <p:cNvGrpSpPr/>
            <p:nvPr/>
          </p:nvGrpSpPr>
          <p:grpSpPr>
            <a:xfrm>
              <a:off x="6812152" y="698993"/>
              <a:ext cx="1465134" cy="1465129"/>
              <a:chOff x="3285453" y="1431558"/>
              <a:chExt cx="1465134" cy="1465129"/>
            </a:xfrm>
          </p:grpSpPr>
          <p:sp>
            <p:nvSpPr>
              <p:cNvPr id="13" name="Oval 12"/>
              <p:cNvSpPr/>
              <p:nvPr/>
            </p:nvSpPr>
            <p:spPr>
              <a:xfrm>
                <a:off x="3285453" y="1431558"/>
                <a:ext cx="1465134" cy="1465129"/>
              </a:xfrm>
              <a:prstGeom prst="ellipse">
                <a:avLst/>
              </a:prstGeom>
              <a:solidFill>
                <a:schemeClr val="bg1"/>
              </a:solidFill>
              <a:ln w="38100" cmpd="sng">
                <a:solidFill>
                  <a:schemeClr val="accent1"/>
                </a:solidFill>
                <a:tailEnd type="triangle" w="lg" len="lg"/>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14" name="Oval 13"/>
              <p:cNvSpPr>
                <a:spLocks noChangeAspect="1"/>
              </p:cNvSpPr>
              <p:nvPr/>
            </p:nvSpPr>
            <p:spPr>
              <a:xfrm>
                <a:off x="3373277" y="1519470"/>
                <a:ext cx="1289487" cy="1289304"/>
              </a:xfrm>
              <a:prstGeom prst="ellipse">
                <a:avLst/>
              </a:prstGeom>
              <a:solidFill>
                <a:schemeClr val="accent1"/>
              </a:solidFill>
              <a:ln w="38100" cmpd="sng">
                <a:noFill/>
                <a:tailEnd type="triangle" w="lg" len="lg"/>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68580" tIns="0" rIns="68580" bIns="68580" numCol="1" spcCol="0" rtlCol="0" fromWordArt="0" anchor="ctr" anchorCtr="0" forceAA="0" compatLnSpc="1">
                <a:prstTxWarp prst="textNoShape">
                  <a:avLst/>
                </a:prstTxWarp>
                <a:noAutofit/>
              </a:bodyPr>
              <a:lstStyle/>
              <a:p>
                <a:pPr algn="ctr"/>
                <a:endParaRPr lang="en-US" sz="6000" b="1">
                  <a:solidFill>
                    <a:schemeClr val="bg1"/>
                  </a:solidFill>
                </a:endParaRPr>
              </a:p>
            </p:txBody>
          </p:sp>
        </p:grpSp>
        <p:grpSp>
          <p:nvGrpSpPr>
            <p:cNvPr id="10" name="Group 9"/>
            <p:cNvGrpSpPr/>
            <p:nvPr/>
          </p:nvGrpSpPr>
          <p:grpSpPr>
            <a:xfrm>
              <a:off x="7160391" y="1093239"/>
              <a:ext cx="768656" cy="676637"/>
              <a:chOff x="3858847" y="2540146"/>
              <a:chExt cx="2113417" cy="1860404"/>
            </a:xfrm>
            <a:solidFill>
              <a:schemeClr val="bg1"/>
            </a:solidFill>
          </p:grpSpPr>
          <p:sp>
            <p:nvSpPr>
              <p:cNvPr id="11" name="Rounded Rectangle 10"/>
              <p:cNvSpPr/>
              <p:nvPr/>
            </p:nvSpPr>
            <p:spPr>
              <a:xfrm>
                <a:off x="3858847" y="3345814"/>
                <a:ext cx="1367692" cy="1054736"/>
              </a:xfrm>
              <a:prstGeom prst="roundRect">
                <a:avLst>
                  <a:gd name="adj" fmla="val 12754"/>
                </a:avLst>
              </a:prstGeom>
              <a:grpFill/>
              <a:ln w="12700">
                <a:noFill/>
                <a:prstDash val="lg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350"/>
              </a:p>
            </p:txBody>
          </p:sp>
          <p:sp>
            <p:nvSpPr>
              <p:cNvPr id="12" name="Rectangle 13"/>
              <p:cNvSpPr/>
              <p:nvPr/>
            </p:nvSpPr>
            <p:spPr>
              <a:xfrm>
                <a:off x="4878109" y="2540146"/>
                <a:ext cx="1094155" cy="750450"/>
              </a:xfrm>
              <a:custGeom>
                <a:avLst/>
                <a:gdLst/>
                <a:ahLst/>
                <a:cxnLst/>
                <a:rect l="l" t="t" r="r" b="b"/>
                <a:pathLst>
                  <a:path w="1094154" h="750450">
                    <a:moveTo>
                      <a:pt x="548907" y="3"/>
                    </a:moveTo>
                    <a:cubicBezTo>
                      <a:pt x="643557" y="319"/>
                      <a:pt x="738124" y="25169"/>
                      <a:pt x="822727" y="74519"/>
                    </a:cubicBezTo>
                    <a:cubicBezTo>
                      <a:pt x="970782" y="160881"/>
                      <a:pt x="1068547" y="310741"/>
                      <a:pt x="1089796" y="478083"/>
                    </a:cubicBezTo>
                    <a:lnTo>
                      <a:pt x="1093402" y="538361"/>
                    </a:lnTo>
                    <a:lnTo>
                      <a:pt x="1094154" y="538361"/>
                    </a:lnTo>
                    <a:lnTo>
                      <a:pt x="1094154" y="750450"/>
                    </a:lnTo>
                    <a:lnTo>
                      <a:pt x="914645" y="750450"/>
                    </a:lnTo>
                    <a:lnTo>
                      <a:pt x="914645" y="549537"/>
                    </a:lnTo>
                    <a:lnTo>
                      <a:pt x="911958" y="549519"/>
                    </a:lnTo>
                    <a:cubicBezTo>
                      <a:pt x="912832" y="418869"/>
                      <a:pt x="843786" y="297722"/>
                      <a:pt x="730930" y="231891"/>
                    </a:cubicBezTo>
                    <a:cubicBezTo>
                      <a:pt x="618074" y="166060"/>
                      <a:pt x="478633" y="165594"/>
                      <a:pt x="365338" y="230668"/>
                    </a:cubicBezTo>
                    <a:cubicBezTo>
                      <a:pt x="252044" y="295742"/>
                      <a:pt x="182188" y="416424"/>
                      <a:pt x="182188" y="547077"/>
                    </a:cubicBezTo>
                    <a:lnTo>
                      <a:pt x="179509" y="547077"/>
                    </a:lnTo>
                    <a:lnTo>
                      <a:pt x="179509" y="750450"/>
                    </a:lnTo>
                    <a:lnTo>
                      <a:pt x="0" y="750450"/>
                    </a:lnTo>
                    <a:lnTo>
                      <a:pt x="0" y="547077"/>
                    </a:lnTo>
                    <a:lnTo>
                      <a:pt x="0" y="538361"/>
                    </a:lnTo>
                    <a:lnTo>
                      <a:pt x="580" y="538361"/>
                    </a:lnTo>
                    <a:lnTo>
                      <a:pt x="4832" y="474453"/>
                    </a:lnTo>
                    <a:cubicBezTo>
                      <a:pt x="27201" y="307257"/>
                      <a:pt x="125967" y="158055"/>
                      <a:pt x="274596" y="72685"/>
                    </a:cubicBezTo>
                    <a:cubicBezTo>
                      <a:pt x="359527" y="23902"/>
                      <a:pt x="454258" y="-314"/>
                      <a:pt x="548907" y="3"/>
                    </a:cubicBezTo>
                    <a:close/>
                  </a:path>
                </a:pathLst>
              </a:custGeom>
              <a:grpFill/>
              <a:ln w="12700">
                <a:noFill/>
                <a:prstDash val="lg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350"/>
              </a:p>
            </p:txBody>
          </p:sp>
        </p:grpSp>
      </p:grpSp>
    </p:spTree>
    <p:extLst>
      <p:ext uri="{BB962C8B-B14F-4D97-AF65-F5344CB8AC3E}">
        <p14:creationId xmlns:p14="http://schemas.microsoft.com/office/powerpoint/2010/main" val="367304575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Caution</a:t>
            </a:r>
          </a:p>
        </p:txBody>
      </p:sp>
      <p:sp>
        <p:nvSpPr>
          <p:cNvPr id="3" name="Content Placeholder 2"/>
          <p:cNvSpPr>
            <a:spLocks noGrp="1"/>
          </p:cNvSpPr>
          <p:nvPr>
            <p:ph idx="1"/>
          </p:nvPr>
        </p:nvSpPr>
        <p:spPr/>
        <p:txBody>
          <a:bodyPr>
            <a:normAutofit fontScale="77500" lnSpcReduction="20000"/>
          </a:bodyPr>
          <a:lstStyle/>
          <a:p>
            <a:pPr marL="0" indent="0">
              <a:buNone/>
            </a:pPr>
            <a:r>
              <a:rPr lang="en-US" b="1" dirty="0">
                <a:solidFill>
                  <a:srgbClr val="FF0000"/>
                </a:solidFill>
              </a:rPr>
              <a:t>Caution</a:t>
            </a:r>
          </a:p>
          <a:p>
            <a:r>
              <a:rPr lang="en-US" dirty="0"/>
              <a:t>One SQL Injection can lead to complete data loss. Be rigorous in keeping SQL Injection out of your code. There are several other forms of injection to consider as well.</a:t>
            </a:r>
          </a:p>
          <a:p>
            <a:pPr marL="0" indent="0">
              <a:buNone/>
            </a:pPr>
            <a:r>
              <a:rPr lang="en-US" b="1" dirty="0">
                <a:solidFill>
                  <a:srgbClr val="004685"/>
                </a:solidFill>
              </a:rPr>
              <a:t>Verify</a:t>
            </a:r>
          </a:p>
          <a:p>
            <a:r>
              <a:rPr lang="en-US" dirty="0"/>
              <a:t>Code review and static analysis do an excellent job of discovering SQL Injection in your code.</a:t>
            </a:r>
          </a:p>
          <a:p>
            <a:pPr marL="0" indent="0">
              <a:buNone/>
            </a:pPr>
            <a:r>
              <a:rPr lang="en-US" b="1" dirty="0">
                <a:solidFill>
                  <a:srgbClr val="004685"/>
                </a:solidFill>
              </a:rPr>
              <a:t>Guidance</a:t>
            </a:r>
          </a:p>
          <a:p>
            <a:r>
              <a:rPr lang="en-US" i="1" dirty="0"/>
              <a:t>http://bobby-</a:t>
            </a:r>
            <a:r>
              <a:rPr lang="en-US" i="1" dirty="0" err="1"/>
              <a:t>tables.com</a:t>
            </a:r>
            <a:r>
              <a:rPr lang="en-US" i="1" dirty="0"/>
              <a:t>/</a:t>
            </a:r>
          </a:p>
          <a:p>
            <a:r>
              <a:rPr lang="en-US" i="1" dirty="0"/>
              <a:t>https://</a:t>
            </a:r>
            <a:r>
              <a:rPr lang="en-US" i="1" dirty="0" err="1"/>
              <a:t>www.owasp.org</a:t>
            </a:r>
            <a:r>
              <a:rPr lang="en-US" i="1" dirty="0"/>
              <a:t>/</a:t>
            </a:r>
            <a:r>
              <a:rPr lang="en-US" i="1" dirty="0" err="1"/>
              <a:t>index.php</a:t>
            </a:r>
            <a:r>
              <a:rPr lang="en-US" i="1" dirty="0"/>
              <a:t>/</a:t>
            </a:r>
            <a:r>
              <a:rPr lang="en-US" i="1" dirty="0" err="1"/>
              <a:t>Query_Parameterization_Cheat_Sheet</a:t>
            </a:r>
            <a:r>
              <a:rPr lang="en-US" i="1" dirty="0"/>
              <a:t> </a:t>
            </a:r>
          </a:p>
          <a:p>
            <a:r>
              <a:rPr lang="en-US" i="1" dirty="0"/>
              <a:t>https://</a:t>
            </a:r>
            <a:r>
              <a:rPr lang="en-US" i="1" dirty="0" err="1"/>
              <a:t>www.owasp.org</a:t>
            </a:r>
            <a:r>
              <a:rPr lang="en-US" i="1" dirty="0"/>
              <a:t>/</a:t>
            </a:r>
            <a:r>
              <a:rPr lang="en-US" i="1" dirty="0" err="1"/>
              <a:t>index.php</a:t>
            </a:r>
            <a:r>
              <a:rPr lang="en-US" i="1" dirty="0"/>
              <a:t>/</a:t>
            </a:r>
            <a:r>
              <a:rPr lang="en-US" i="1" dirty="0" err="1"/>
              <a:t>SQL_Injection_Prevention_Cheat_Sheet</a:t>
            </a:r>
            <a:r>
              <a:rPr lang="en-US" i="1" dirty="0"/>
              <a:t> </a:t>
            </a:r>
          </a:p>
          <a:p>
            <a:endParaRPr lang="en-US" dirty="0"/>
          </a:p>
        </p:txBody>
      </p:sp>
    </p:spTree>
    <p:extLst>
      <p:ext uri="{BB962C8B-B14F-4D97-AF65-F5344CB8AC3E}">
        <p14:creationId xmlns:p14="http://schemas.microsoft.com/office/powerpoint/2010/main" val="261870306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About OWASP Top 10 Proactive Controls</a:t>
            </a:r>
          </a:p>
        </p:txBody>
      </p:sp>
      <p:sp>
        <p:nvSpPr>
          <p:cNvPr id="3" name="Content Placeholder 2"/>
          <p:cNvSpPr>
            <a:spLocks noGrp="1"/>
          </p:cNvSpPr>
          <p:nvPr>
            <p:ph idx="1"/>
          </p:nvPr>
        </p:nvSpPr>
        <p:spPr/>
        <p:txBody>
          <a:bodyPr>
            <a:normAutofit/>
          </a:bodyPr>
          <a:lstStyle/>
          <a:p>
            <a:r>
              <a:rPr lang="en-GB" dirty="0"/>
              <a:t>The controls are intended to provide initial awareness around building secure software.</a:t>
            </a:r>
          </a:p>
          <a:p>
            <a:r>
              <a:rPr lang="en-GB" dirty="0"/>
              <a:t>The document provides a good foundation of topics to help drive introductory software security developer training.</a:t>
            </a:r>
          </a:p>
          <a:p>
            <a:r>
              <a:rPr lang="en-GB" dirty="0"/>
              <a:t>These controls should be used consistently and thoroughly throughout all applications.</a:t>
            </a:r>
          </a:p>
        </p:txBody>
      </p:sp>
    </p:spTree>
    <p:extLst>
      <p:ext uri="{BB962C8B-B14F-4D97-AF65-F5344CB8AC3E}">
        <p14:creationId xmlns:p14="http://schemas.microsoft.com/office/powerpoint/2010/main" val="412948567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143125"/>
            <a:ext cx="9144000" cy="857250"/>
          </a:xfrm>
        </p:spPr>
        <p:txBody>
          <a:bodyPr>
            <a:normAutofit/>
          </a:bodyPr>
          <a:lstStyle/>
          <a:p>
            <a:pPr lvl="0" algn="ctr"/>
            <a:r>
              <a:rPr lang="fr-FR" sz="4000" b="1" dirty="0"/>
              <a:t>C4: Encode and Escape Data</a:t>
            </a:r>
          </a:p>
        </p:txBody>
      </p:sp>
    </p:spTree>
    <p:extLst>
      <p:ext uri="{BB962C8B-B14F-4D97-AF65-F5344CB8AC3E}">
        <p14:creationId xmlns:p14="http://schemas.microsoft.com/office/powerpoint/2010/main" val="396405410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3"/>
          <p:cNvSpPr>
            <a:spLocks noChangeArrowheads="1"/>
          </p:cNvSpPr>
          <p:nvPr/>
        </p:nvSpPr>
        <p:spPr bwMode="auto">
          <a:xfrm>
            <a:off x="1337221" y="830136"/>
            <a:ext cx="6469559" cy="2864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8206" tIns="24103" rIns="48206" bIns="24103">
            <a:spAutoFit/>
          </a:bodyPr>
          <a:lstStyle/>
          <a:p>
            <a:pPr algn="ctr"/>
            <a:r>
              <a:rPr lang="en-US" sz="18300" b="1" dirty="0">
                <a:latin typeface="+mj-lt"/>
                <a:cs typeface="Courier New" charset="0"/>
              </a:rPr>
              <a:t>&lt;</a:t>
            </a:r>
          </a:p>
        </p:txBody>
      </p:sp>
    </p:spTree>
    <p:extLst>
      <p:ext uri="{BB962C8B-B14F-4D97-AF65-F5344CB8AC3E}">
        <p14:creationId xmlns:p14="http://schemas.microsoft.com/office/powerpoint/2010/main" val="4707929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3"/>
          <p:cNvSpPr>
            <a:spLocks noChangeArrowheads="1"/>
          </p:cNvSpPr>
          <p:nvPr/>
        </p:nvSpPr>
        <p:spPr bwMode="auto">
          <a:xfrm>
            <a:off x="1564578" y="886987"/>
            <a:ext cx="6858000" cy="24839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8206" tIns="24103" rIns="48206" bIns="24103">
            <a:spAutoFit/>
          </a:bodyPr>
          <a:lstStyle/>
          <a:p>
            <a:pPr algn="ctr"/>
            <a:r>
              <a:rPr lang="en-US" sz="15825" b="1" dirty="0">
                <a:latin typeface="+mj-lt"/>
                <a:cs typeface="Courier New" charset="0"/>
              </a:rPr>
              <a:t>&amp;</a:t>
            </a:r>
            <a:r>
              <a:rPr lang="en-US" sz="15825" b="1" dirty="0" err="1">
                <a:latin typeface="+mj-lt"/>
                <a:cs typeface="Courier New" charset="0"/>
              </a:rPr>
              <a:t>lt</a:t>
            </a:r>
            <a:r>
              <a:rPr lang="en-US" sz="15825" b="1" dirty="0">
                <a:latin typeface="+mj-lt"/>
                <a:cs typeface="Courier New" charset="0"/>
              </a:rPr>
              <a:t>;</a:t>
            </a:r>
          </a:p>
        </p:txBody>
      </p:sp>
    </p:spTree>
    <p:extLst>
      <p:ext uri="{BB962C8B-B14F-4D97-AF65-F5344CB8AC3E}">
        <p14:creationId xmlns:p14="http://schemas.microsoft.com/office/powerpoint/2010/main" val="44839159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600" dirty="0"/>
              <a:t>Anatomy of a XSS attack</a:t>
            </a:r>
          </a:p>
        </p:txBody>
      </p:sp>
      <p:sp>
        <p:nvSpPr>
          <p:cNvPr id="6" name="Rectangle 5"/>
          <p:cNvSpPr/>
          <p:nvPr/>
        </p:nvSpPr>
        <p:spPr bwMode="auto">
          <a:xfrm>
            <a:off x="470567" y="1223901"/>
            <a:ext cx="3192379"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93600" rIns="91440" bIns="0" numCol="1" rtlCol="0" anchor="ctr" anchorCtr="0" compatLnSpc="1">
            <a:prstTxWarp prst="textNoShape">
              <a:avLst/>
            </a:prstTxWarp>
          </a:bodyPr>
          <a:lstStyle/>
          <a:p>
            <a:pPr marL="19050" indent="-285750" defTabSz="914400" fontAlgn="ctr">
              <a:spcBef>
                <a:spcPts val="600"/>
              </a:spcBef>
              <a:spcAft>
                <a:spcPts val="600"/>
              </a:spcAft>
              <a:buClr>
                <a:srgbClr val="FF0000"/>
              </a:buClr>
              <a:buSzPct val="120000"/>
              <a:buBlip>
                <a:blip r:embed="rId2"/>
              </a:buBlip>
            </a:pPr>
            <a:r>
              <a:rPr lang="fr-FR" sz="1600" b="1" dirty="0" err="1">
                <a:solidFill>
                  <a:prstClr val="black"/>
                </a:solidFill>
                <a:latin typeface="+mj-lt"/>
                <a:cs typeface="Arial" panose="020B0604020202020204" pitchFamily="34" charset="0"/>
              </a:rPr>
              <a:t>Attack</a:t>
            </a:r>
            <a:r>
              <a:rPr lang="fr-FR" sz="1600" b="1" dirty="0">
                <a:solidFill>
                  <a:prstClr val="black"/>
                </a:solidFill>
                <a:latin typeface="+mj-lt"/>
                <a:cs typeface="Arial" panose="020B0604020202020204" pitchFamily="34" charset="0"/>
              </a:rPr>
              <a:t> 1 : cookie </a:t>
            </a:r>
            <a:r>
              <a:rPr lang="fr-FR" sz="1600" b="1" dirty="0" err="1">
                <a:solidFill>
                  <a:prstClr val="black"/>
                </a:solidFill>
                <a:latin typeface="+mj-lt"/>
                <a:cs typeface="Arial" panose="020B0604020202020204" pitchFamily="34" charset="0"/>
              </a:rPr>
              <a:t>theft</a:t>
            </a:r>
            <a:endParaRPr lang="fr-FR" sz="1600" b="1" dirty="0">
              <a:solidFill>
                <a:prstClr val="black"/>
              </a:solidFill>
              <a:latin typeface="+mj-lt"/>
              <a:cs typeface="Arial" panose="020B0604020202020204" pitchFamily="34" charset="0"/>
            </a:endParaRPr>
          </a:p>
        </p:txBody>
      </p:sp>
      <p:sp>
        <p:nvSpPr>
          <p:cNvPr id="7" name="Rectangle 6"/>
          <p:cNvSpPr/>
          <p:nvPr/>
        </p:nvSpPr>
        <p:spPr bwMode="auto">
          <a:xfrm>
            <a:off x="470567" y="3138820"/>
            <a:ext cx="3192380"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93600" rIns="91440" bIns="0" numCol="1" rtlCol="0" anchor="ctr" anchorCtr="0" compatLnSpc="1">
            <a:prstTxWarp prst="textNoShape">
              <a:avLst/>
            </a:prstTxWarp>
          </a:bodyPr>
          <a:lstStyle/>
          <a:p>
            <a:pPr marL="19050" indent="-285750" defTabSz="914400" fontAlgn="ctr">
              <a:spcBef>
                <a:spcPts val="600"/>
              </a:spcBef>
              <a:spcAft>
                <a:spcPts val="600"/>
              </a:spcAft>
              <a:buClr>
                <a:srgbClr val="FF0000"/>
              </a:buClr>
              <a:buSzPct val="120000"/>
              <a:buBlip>
                <a:blip r:embed="rId2"/>
              </a:buBlip>
            </a:pPr>
            <a:r>
              <a:rPr lang="fr-FR" sz="1600" b="1" dirty="0" err="1">
                <a:solidFill>
                  <a:prstClr val="black"/>
                </a:solidFill>
                <a:latin typeface="+mj-lt"/>
                <a:cs typeface="Arial" panose="020B0604020202020204" pitchFamily="34" charset="0"/>
              </a:rPr>
              <a:t>Attack</a:t>
            </a:r>
            <a:r>
              <a:rPr lang="fr-FR" sz="1600" b="1" dirty="0">
                <a:solidFill>
                  <a:prstClr val="black"/>
                </a:solidFill>
                <a:latin typeface="+mj-lt"/>
                <a:cs typeface="Arial" panose="020B0604020202020204" pitchFamily="34" charset="0"/>
              </a:rPr>
              <a:t> 2 : Web site </a:t>
            </a:r>
            <a:r>
              <a:rPr lang="fr-FR" sz="1600" b="1" dirty="0" err="1">
                <a:solidFill>
                  <a:prstClr val="black"/>
                </a:solidFill>
                <a:latin typeface="+mj-lt"/>
                <a:cs typeface="Arial" panose="020B0604020202020204" pitchFamily="34" charset="0"/>
              </a:rPr>
              <a:t>defacement</a:t>
            </a:r>
            <a:endParaRPr lang="fr-FR" sz="1600" b="1" dirty="0">
              <a:solidFill>
                <a:prstClr val="black"/>
              </a:solidFill>
              <a:latin typeface="+mj-lt"/>
              <a:cs typeface="Arial" panose="020B0604020202020204" pitchFamily="34" charset="0"/>
            </a:endParaRPr>
          </a:p>
        </p:txBody>
      </p:sp>
      <p:sp>
        <p:nvSpPr>
          <p:cNvPr id="8" name="Rectangle 2"/>
          <p:cNvSpPr>
            <a:spLocks noChangeArrowheads="1"/>
          </p:cNvSpPr>
          <p:nvPr/>
        </p:nvSpPr>
        <p:spPr bwMode="auto">
          <a:xfrm>
            <a:off x="470568" y="1554811"/>
            <a:ext cx="8229600" cy="116955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latin typeface="Courier New" charset="0"/>
                <a:cs typeface="Courier New" charset="0"/>
              </a:rPr>
              <a:t>&lt;script&gt;</a:t>
            </a:r>
          </a:p>
          <a:p>
            <a:r>
              <a:rPr lang="en-US" sz="1400" b="1" dirty="0" err="1">
                <a:solidFill>
                  <a:srgbClr val="FF0000"/>
                </a:solidFill>
                <a:latin typeface="Courier New" charset="0"/>
                <a:cs typeface="Courier New" charset="0"/>
              </a:rPr>
              <a:t>var</a:t>
            </a:r>
            <a:r>
              <a:rPr lang="en-US" sz="1400" b="1" dirty="0">
                <a:solidFill>
                  <a:srgbClr val="FF0000"/>
                </a:solidFill>
                <a:latin typeface="Courier New" charset="0"/>
                <a:cs typeface="Courier New" charset="0"/>
              </a:rPr>
              <a:t> </a:t>
            </a:r>
            <a:r>
              <a:rPr lang="en-US" sz="1400" b="1" dirty="0" err="1">
                <a:solidFill>
                  <a:srgbClr val="FF0000"/>
                </a:solidFill>
                <a:latin typeface="Courier New" charset="0"/>
                <a:cs typeface="Courier New" charset="0"/>
              </a:rPr>
              <a:t>badURL</a:t>
            </a:r>
            <a:r>
              <a:rPr lang="en-US" sz="1400" b="1" dirty="0">
                <a:solidFill>
                  <a:srgbClr val="FF0000"/>
                </a:solidFill>
                <a:latin typeface="Courier New" charset="0"/>
                <a:cs typeface="Courier New" charset="0"/>
              </a:rPr>
              <a:t>=</a:t>
            </a:r>
            <a:r>
              <a:rPr lang="fr-FR" sz="1400" b="1" dirty="0">
                <a:solidFill>
                  <a:srgbClr val="FF0000"/>
                </a:solidFill>
                <a:latin typeface="Courier New" charset="0"/>
                <a:cs typeface="Courier New" charset="0"/>
              </a:rPr>
              <a:t>'</a:t>
            </a:r>
            <a:r>
              <a:rPr lang="en-US" sz="1400" b="1" dirty="0">
                <a:solidFill>
                  <a:srgbClr val="FF0000"/>
                </a:solidFill>
                <a:latin typeface="Courier New" charset="0"/>
                <a:cs typeface="Courier New" charset="0"/>
              </a:rPr>
              <a:t>https://owasp.org/somesite/data=</a:t>
            </a:r>
            <a:r>
              <a:rPr lang="fr-FR" sz="1400" b="1" dirty="0">
                <a:solidFill>
                  <a:srgbClr val="FF0000"/>
                </a:solidFill>
                <a:latin typeface="Courier New" charset="0"/>
                <a:cs typeface="Courier New" charset="0"/>
              </a:rPr>
              <a:t>'</a:t>
            </a:r>
            <a:r>
              <a:rPr lang="en-US" sz="1400" b="1" dirty="0">
                <a:solidFill>
                  <a:srgbClr val="FF0000"/>
                </a:solidFill>
                <a:latin typeface="Courier New" charset="0"/>
                <a:cs typeface="Courier New" charset="0"/>
              </a:rPr>
              <a:t> + </a:t>
            </a:r>
            <a:r>
              <a:rPr lang="en-US" sz="1400" b="1" dirty="0" err="1">
                <a:solidFill>
                  <a:srgbClr val="FF0000"/>
                </a:solidFill>
                <a:latin typeface="Courier New" charset="0"/>
                <a:cs typeface="Courier New" charset="0"/>
              </a:rPr>
              <a:t>document.cookie</a:t>
            </a:r>
            <a:r>
              <a:rPr lang="en-US" sz="1400" b="1" dirty="0">
                <a:solidFill>
                  <a:srgbClr val="FF0000"/>
                </a:solidFill>
                <a:latin typeface="Courier New" charset="0"/>
                <a:cs typeface="Courier New" charset="0"/>
              </a:rPr>
              <a:t>;</a:t>
            </a:r>
          </a:p>
          <a:p>
            <a:r>
              <a:rPr lang="en-US" sz="1400" b="1" dirty="0" err="1">
                <a:solidFill>
                  <a:srgbClr val="FF0000"/>
                </a:solidFill>
                <a:latin typeface="Courier New" charset="0"/>
                <a:cs typeface="Courier New" charset="0"/>
              </a:rPr>
              <a:t>var</a:t>
            </a:r>
            <a:r>
              <a:rPr lang="en-US" sz="1400" b="1" dirty="0">
                <a:solidFill>
                  <a:srgbClr val="FF0000"/>
                </a:solidFill>
                <a:latin typeface="Courier New" charset="0"/>
                <a:cs typeface="Courier New" charset="0"/>
              </a:rPr>
              <a:t> </a:t>
            </a:r>
            <a:r>
              <a:rPr lang="en-US" sz="1400" b="1" dirty="0" err="1">
                <a:solidFill>
                  <a:srgbClr val="FF0000"/>
                </a:solidFill>
                <a:latin typeface="Courier New" charset="0"/>
                <a:cs typeface="Courier New" charset="0"/>
              </a:rPr>
              <a:t>img</a:t>
            </a:r>
            <a:r>
              <a:rPr lang="en-US" sz="1400" b="1" dirty="0">
                <a:solidFill>
                  <a:srgbClr val="FF0000"/>
                </a:solidFill>
                <a:latin typeface="Courier New" charset="0"/>
                <a:cs typeface="Courier New" charset="0"/>
              </a:rPr>
              <a:t> = new Image();</a:t>
            </a:r>
          </a:p>
          <a:p>
            <a:r>
              <a:rPr lang="en-US" sz="1400" b="1" dirty="0" err="1">
                <a:solidFill>
                  <a:srgbClr val="FF0000"/>
                </a:solidFill>
                <a:latin typeface="Courier New" charset="0"/>
                <a:cs typeface="Courier New" charset="0"/>
              </a:rPr>
              <a:t>img.src</a:t>
            </a:r>
            <a:r>
              <a:rPr lang="en-US" sz="1400" b="1" dirty="0">
                <a:solidFill>
                  <a:srgbClr val="FF0000"/>
                </a:solidFill>
                <a:latin typeface="Courier New" charset="0"/>
                <a:cs typeface="Courier New" charset="0"/>
              </a:rPr>
              <a:t> = </a:t>
            </a:r>
            <a:r>
              <a:rPr lang="en-US" sz="1400" b="1" dirty="0" err="1">
                <a:solidFill>
                  <a:srgbClr val="FF0000"/>
                </a:solidFill>
                <a:latin typeface="Courier New" charset="0"/>
                <a:cs typeface="Courier New" charset="0"/>
              </a:rPr>
              <a:t>badURL</a:t>
            </a:r>
            <a:r>
              <a:rPr lang="en-US" sz="1400" b="1" dirty="0">
                <a:solidFill>
                  <a:srgbClr val="FF0000"/>
                </a:solidFill>
                <a:latin typeface="Courier New" charset="0"/>
                <a:cs typeface="Courier New" charset="0"/>
              </a:rPr>
              <a:t>;</a:t>
            </a:r>
          </a:p>
          <a:p>
            <a:r>
              <a:rPr lang="en-US" sz="1400" b="1" dirty="0">
                <a:latin typeface="Courier New" charset="0"/>
                <a:cs typeface="Courier New" charset="0"/>
              </a:rPr>
              <a:t>&lt;/script&gt;</a:t>
            </a:r>
          </a:p>
        </p:txBody>
      </p:sp>
      <p:sp>
        <p:nvSpPr>
          <p:cNvPr id="9" name="Rectangle 2"/>
          <p:cNvSpPr>
            <a:spLocks noChangeArrowheads="1"/>
          </p:cNvSpPr>
          <p:nvPr/>
        </p:nvSpPr>
        <p:spPr bwMode="auto">
          <a:xfrm>
            <a:off x="470568" y="3492873"/>
            <a:ext cx="8229600" cy="307777"/>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r>
              <a:rPr lang="en-US" sz="1400" b="1" dirty="0">
                <a:latin typeface="Courier New" charset="0"/>
                <a:cs typeface="Courier New" charset="0"/>
              </a:rPr>
              <a:t>&lt;script&gt;</a:t>
            </a:r>
            <a:r>
              <a:rPr lang="en-US" sz="1400" b="1" dirty="0" err="1">
                <a:solidFill>
                  <a:srgbClr val="FF0000"/>
                </a:solidFill>
                <a:latin typeface="Courier New" charset="0"/>
                <a:cs typeface="Courier New" charset="0"/>
              </a:rPr>
              <a:t>document.body.innerHTML</a:t>
            </a:r>
            <a:r>
              <a:rPr lang="en-US" sz="1400" b="1" dirty="0">
                <a:solidFill>
                  <a:srgbClr val="FF0000"/>
                </a:solidFill>
                <a:latin typeface="Courier New" charset="0"/>
                <a:cs typeface="Courier New" charset="0"/>
              </a:rPr>
              <a:t>=</a:t>
            </a:r>
            <a:r>
              <a:rPr lang="fr-FR" sz="1400" b="1" dirty="0">
                <a:solidFill>
                  <a:srgbClr val="FF0000"/>
                </a:solidFill>
                <a:latin typeface="Courier New" charset="0"/>
                <a:cs typeface="Courier New" charset="0"/>
              </a:rPr>
              <a:t>'</a:t>
            </a:r>
            <a:r>
              <a:rPr lang="en-US" sz="1400" b="1" dirty="0">
                <a:solidFill>
                  <a:srgbClr val="FF0000"/>
                </a:solidFill>
                <a:latin typeface="Courier New" charset="0"/>
                <a:cs typeface="Courier New" charset="0"/>
              </a:rPr>
              <a:t>&lt;blink&gt;GO OWASP&lt;/blink&gt;</a:t>
            </a:r>
            <a:r>
              <a:rPr lang="fr-FR" sz="1400" b="1" dirty="0">
                <a:solidFill>
                  <a:srgbClr val="FF0000"/>
                </a:solidFill>
                <a:latin typeface="Courier New" charset="0"/>
                <a:cs typeface="Courier New" charset="0"/>
              </a:rPr>
              <a:t>'</a:t>
            </a:r>
            <a:r>
              <a:rPr lang="en-US" sz="1400" b="1" dirty="0">
                <a:solidFill>
                  <a:srgbClr val="FF0000"/>
                </a:solidFill>
                <a:latin typeface="Courier New" charset="0"/>
                <a:cs typeface="Courier New" charset="0"/>
              </a:rPr>
              <a:t>;</a:t>
            </a:r>
            <a:r>
              <a:rPr lang="en-US" sz="1400" b="1" dirty="0">
                <a:latin typeface="Courier New" charset="0"/>
                <a:cs typeface="Courier New" charset="0"/>
              </a:rPr>
              <a:t>&lt;/script&gt;</a:t>
            </a:r>
          </a:p>
        </p:txBody>
      </p:sp>
    </p:spTree>
    <p:extLst>
      <p:ext uri="{BB962C8B-B14F-4D97-AF65-F5344CB8AC3E}">
        <p14:creationId xmlns:p14="http://schemas.microsoft.com/office/powerpoint/2010/main" val="2476013013"/>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600" dirty="0"/>
              <a:t>XSS Attack: Problem &amp; Solution</a:t>
            </a:r>
          </a:p>
        </p:txBody>
      </p:sp>
      <p:sp>
        <p:nvSpPr>
          <p:cNvPr id="5" name="Rectangle 4"/>
          <p:cNvSpPr/>
          <p:nvPr/>
        </p:nvSpPr>
        <p:spPr bwMode="auto">
          <a:xfrm>
            <a:off x="457199" y="1143437"/>
            <a:ext cx="2520000" cy="360000"/>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180000" rIns="91440" bIns="0" numCol="1" rtlCol="0" anchor="ctr" anchorCtr="0" compatLnSpc="1">
            <a:prstTxWarp prst="textNoShape">
              <a:avLst/>
            </a:prstTxWarp>
          </a:bodyPr>
          <a:lstStyle/>
          <a:p>
            <a:pPr indent="-266700" defTabSz="914400" fontAlgn="ctr">
              <a:spcBef>
                <a:spcPts val="600"/>
              </a:spcBef>
              <a:spcAft>
                <a:spcPts val="600"/>
              </a:spcAft>
              <a:buClr>
                <a:srgbClr val="FF0000"/>
              </a:buClr>
              <a:buSzPct val="120000"/>
              <a:buFont typeface="Wingdings" panose="05000000000000000000" pitchFamily="2" charset="2"/>
              <a:buChar char="ý"/>
            </a:pPr>
            <a:r>
              <a:rPr lang="fr-FR" b="1" dirty="0">
                <a:solidFill>
                  <a:prstClr val="black"/>
                </a:solidFill>
                <a:latin typeface="+mj-lt"/>
                <a:cs typeface="Arial" panose="020B0604020202020204" pitchFamily="34" charset="0"/>
              </a:rPr>
              <a:t>The </a:t>
            </a:r>
            <a:r>
              <a:rPr lang="fr-FR" b="1" dirty="0" err="1">
                <a:solidFill>
                  <a:prstClr val="black"/>
                </a:solidFill>
                <a:latin typeface="+mj-lt"/>
                <a:cs typeface="Arial" panose="020B0604020202020204" pitchFamily="34" charset="0"/>
              </a:rPr>
              <a:t>Problem</a:t>
            </a:r>
            <a:endParaRPr lang="fr-FR" b="1" dirty="0">
              <a:solidFill>
                <a:prstClr val="black"/>
              </a:solidFill>
              <a:latin typeface="+mj-lt"/>
              <a:cs typeface="Arial" panose="020B0604020202020204" pitchFamily="34" charset="0"/>
            </a:endParaRPr>
          </a:p>
        </p:txBody>
      </p:sp>
      <p:sp>
        <p:nvSpPr>
          <p:cNvPr id="6" name="Rectangle 5"/>
          <p:cNvSpPr/>
          <p:nvPr/>
        </p:nvSpPr>
        <p:spPr bwMode="auto">
          <a:xfrm>
            <a:off x="457200" y="2394696"/>
            <a:ext cx="2520000" cy="360000"/>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180000" rIns="91440" bIns="0" numCol="1" rtlCol="0" anchor="ctr" anchorCtr="0" compatLnSpc="1">
            <a:prstTxWarp prst="textNoShape">
              <a:avLst/>
            </a:prstTxWarp>
          </a:bodyPr>
          <a:lstStyle/>
          <a:p>
            <a:pPr indent="-268288" algn="just" defTabSz="914400" fontAlgn="ctr">
              <a:spcBef>
                <a:spcPts val="600"/>
              </a:spcBef>
              <a:spcAft>
                <a:spcPts val="600"/>
              </a:spcAft>
              <a:buClr>
                <a:srgbClr val="00B050"/>
              </a:buClr>
              <a:buSzPct val="120000"/>
              <a:buFont typeface="Wingdings" panose="05000000000000000000" pitchFamily="2" charset="2"/>
              <a:buChar char="þ"/>
            </a:pPr>
            <a:r>
              <a:rPr lang="fr-FR" sz="2000" b="1" dirty="0">
                <a:solidFill>
                  <a:prstClr val="black"/>
                </a:solidFill>
                <a:cs typeface="Arial" panose="020B0604020202020204" pitchFamily="34" charset="0"/>
              </a:rPr>
              <a:t>The solution</a:t>
            </a:r>
          </a:p>
        </p:txBody>
      </p:sp>
      <p:pic>
        <p:nvPicPr>
          <p:cNvPr id="7" name="Picture 2" descr="C:\Users\dell\Downloads\owasp_logo.pn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471498" y="2931373"/>
            <a:ext cx="403548" cy="403548"/>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1049495" y="2863843"/>
            <a:ext cx="6664083" cy="723275"/>
          </a:xfrm>
          <a:prstGeom prst="rect">
            <a:avLst/>
          </a:prstGeom>
        </p:spPr>
        <p:txBody>
          <a:bodyPr wrap="square">
            <a:spAutoFit/>
          </a:bodyPr>
          <a:lstStyle/>
          <a:p>
            <a:pPr marL="0" lvl="1" defTabSz="976313" eaLnBrk="0" fontAlgn="base" hangingPunct="0">
              <a:spcBef>
                <a:spcPts val="600"/>
              </a:spcBef>
              <a:spcAft>
                <a:spcPct val="0"/>
              </a:spcAft>
              <a:buClr>
                <a:schemeClr val="bg2"/>
              </a:buClr>
            </a:pPr>
            <a:r>
              <a:rPr lang="fr-FR" dirty="0">
                <a:latin typeface="Calibri" pitchFamily="34" charset="0"/>
              </a:rPr>
              <a:t>OWASP Java Encoder Project</a:t>
            </a:r>
          </a:p>
          <a:p>
            <a:pPr marL="0" lvl="1" defTabSz="976313" eaLnBrk="0" fontAlgn="base" hangingPunct="0">
              <a:spcBef>
                <a:spcPts val="600"/>
              </a:spcBef>
              <a:spcAft>
                <a:spcPct val="0"/>
              </a:spcAft>
              <a:buClr>
                <a:schemeClr val="bg2"/>
              </a:buClr>
            </a:pPr>
            <a:r>
              <a:rPr lang="fr-FR" dirty="0">
                <a:latin typeface="Calibri" pitchFamily="34" charset="0"/>
              </a:rPr>
              <a:t>OWASP Java HTML </a:t>
            </a:r>
            <a:r>
              <a:rPr lang="fr-FR" dirty="0" err="1">
                <a:latin typeface="Calibri" pitchFamily="34" charset="0"/>
              </a:rPr>
              <a:t>Sanitizer</a:t>
            </a:r>
            <a:r>
              <a:rPr lang="fr-FR" dirty="0">
                <a:latin typeface="Calibri" pitchFamily="34" charset="0"/>
              </a:rPr>
              <a:t> Project</a:t>
            </a:r>
          </a:p>
        </p:txBody>
      </p:sp>
      <p:sp>
        <p:nvSpPr>
          <p:cNvPr id="9" name="Rectangle 8"/>
          <p:cNvSpPr/>
          <p:nvPr/>
        </p:nvSpPr>
        <p:spPr>
          <a:xfrm>
            <a:off x="1049496" y="3839330"/>
            <a:ext cx="6664082" cy="400110"/>
          </a:xfrm>
          <a:prstGeom prst="rect">
            <a:avLst/>
          </a:prstGeom>
        </p:spPr>
        <p:txBody>
          <a:bodyPr wrap="square">
            <a:spAutoFit/>
          </a:bodyPr>
          <a:lstStyle/>
          <a:p>
            <a:r>
              <a:rPr lang="en-US" sz="2000" dirty="0"/>
              <a:t>Microsoft Encoder and </a:t>
            </a:r>
            <a:r>
              <a:rPr lang="en-US" sz="2000" dirty="0" err="1"/>
              <a:t>AntiXSS</a:t>
            </a:r>
            <a:r>
              <a:rPr lang="en-US" sz="2000" dirty="0"/>
              <a:t> Library</a:t>
            </a:r>
          </a:p>
        </p:txBody>
      </p:sp>
      <p:pic>
        <p:nvPicPr>
          <p:cNvPr id="10" name="Picture 9" descr="C:\Users\temmar\Downloads\1454023656_windows.png"/>
          <p:cNvPicPr/>
          <p:nvPr/>
        </p:nvPicPr>
        <p:blipFill>
          <a:blip r:embed="rId3" cstate="screen">
            <a:extLst>
              <a:ext uri="{28A0092B-C50C-407E-A947-70E740481C1C}">
                <a14:useLocalDpi xmlns:a14="http://schemas.microsoft.com/office/drawing/2010/main"/>
              </a:ext>
            </a:extLst>
          </a:blip>
          <a:srcRect/>
          <a:stretch>
            <a:fillRect/>
          </a:stretch>
        </p:blipFill>
        <p:spPr bwMode="auto">
          <a:xfrm>
            <a:off x="438428" y="3752405"/>
            <a:ext cx="450850" cy="450850"/>
          </a:xfrm>
          <a:prstGeom prst="rect">
            <a:avLst/>
          </a:prstGeom>
          <a:noFill/>
          <a:ln>
            <a:noFill/>
          </a:ln>
        </p:spPr>
      </p:pic>
      <p:sp>
        <p:nvSpPr>
          <p:cNvPr id="11" name="Rectangle 10"/>
          <p:cNvSpPr/>
          <p:nvPr/>
        </p:nvSpPr>
        <p:spPr>
          <a:xfrm>
            <a:off x="387531" y="1563905"/>
            <a:ext cx="4565934" cy="369332"/>
          </a:xfrm>
          <a:prstGeom prst="rect">
            <a:avLst/>
          </a:prstGeom>
        </p:spPr>
        <p:txBody>
          <a:bodyPr wrap="square">
            <a:spAutoFit/>
          </a:bodyPr>
          <a:lstStyle/>
          <a:p>
            <a:pPr marL="342900" indent="-342900" algn="just">
              <a:spcBef>
                <a:spcPct val="20000"/>
              </a:spcBef>
              <a:buBlip>
                <a:blip r:embed="rId4"/>
              </a:buBlip>
            </a:pPr>
            <a:r>
              <a:rPr lang="en-US" dirty="0"/>
              <a:t>Web page vulnerable to XSS !</a:t>
            </a:r>
          </a:p>
        </p:txBody>
      </p:sp>
    </p:spTree>
    <p:extLst>
      <p:ext uri="{BB962C8B-B14F-4D97-AF65-F5344CB8AC3E}">
        <p14:creationId xmlns:p14="http://schemas.microsoft.com/office/powerpoint/2010/main" val="24183557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a:t>Microsoft </a:t>
            </a:r>
            <a:r>
              <a:rPr lang="en-US" sz="3400" dirty="0" err="1"/>
              <a:t>AntiXSS</a:t>
            </a:r>
            <a:r>
              <a:rPr lang="en-US" sz="3400" dirty="0"/>
              <a:t> Library</a:t>
            </a:r>
          </a:p>
        </p:txBody>
      </p:sp>
      <p:sp>
        <p:nvSpPr>
          <p:cNvPr id="3" name="Content Placeholder 2"/>
          <p:cNvSpPr>
            <a:spLocks noGrp="1"/>
          </p:cNvSpPr>
          <p:nvPr>
            <p:ph sz="half" idx="1"/>
          </p:nvPr>
        </p:nvSpPr>
        <p:spPr>
          <a:xfrm>
            <a:off x="457200" y="1200151"/>
            <a:ext cx="4191000" cy="3394472"/>
          </a:xfrm>
        </p:spPr>
        <p:txBody>
          <a:bodyPr>
            <a:normAutofit/>
          </a:bodyPr>
          <a:lstStyle/>
          <a:p>
            <a:pPr algn="just">
              <a:lnSpc>
                <a:spcPct val="110000"/>
              </a:lnSpc>
              <a:buBlip>
                <a:blip r:embed="rId2"/>
              </a:buBlip>
            </a:pPr>
            <a:r>
              <a:rPr lang="en-US" sz="1800" dirty="0" err="1"/>
              <a:t>System.Web.Security.AntiXSS</a:t>
            </a:r>
            <a:endParaRPr lang="en-US" sz="1800" dirty="0"/>
          </a:p>
          <a:p>
            <a:pPr algn="just">
              <a:lnSpc>
                <a:spcPct val="110000"/>
              </a:lnSpc>
              <a:buBlip>
                <a:blip r:embed="rId2"/>
              </a:buBlip>
            </a:pPr>
            <a:r>
              <a:rPr lang="en-US" sz="1800" dirty="0" err="1"/>
              <a:t>Microsoft.Security.Application.AntiXSS</a:t>
            </a:r>
            <a:endParaRPr lang="en-US" sz="1800" dirty="0"/>
          </a:p>
          <a:p>
            <a:pPr>
              <a:lnSpc>
                <a:spcPct val="110000"/>
              </a:lnSpc>
              <a:buBlip>
                <a:blip r:embed="rId2"/>
              </a:buBlip>
            </a:pPr>
            <a:r>
              <a:rPr lang="en-US" sz="1800" dirty="0"/>
              <a:t>Can encode for HTML, HTML attributes, XML, CSS and JavaScript.</a:t>
            </a:r>
          </a:p>
          <a:p>
            <a:pPr algn="just">
              <a:lnSpc>
                <a:spcPct val="110000"/>
              </a:lnSpc>
              <a:buBlip>
                <a:blip r:embed="rId2"/>
              </a:buBlip>
            </a:pPr>
            <a:r>
              <a:rPr lang="en-US" sz="1800" dirty="0"/>
              <a:t>Native .NET Library</a:t>
            </a:r>
          </a:p>
          <a:p>
            <a:pPr algn="just">
              <a:buBlip>
                <a:blip r:embed="rId2"/>
              </a:buBlip>
            </a:pPr>
            <a:r>
              <a:rPr lang="en-US" sz="1800" dirty="0"/>
              <a:t>Very powerful well written library</a:t>
            </a:r>
          </a:p>
        </p:txBody>
      </p:sp>
      <p:pic>
        <p:nvPicPr>
          <p:cNvPr id="5" name="Content Placeholder 4" descr="Screen Shot 2014-07-21 at 3.20.56 PM.jpg"/>
          <p:cNvPicPr>
            <a:picLocks noGrp="1" noChangeAspect="1"/>
          </p:cNvPicPr>
          <p:nvPr>
            <p:ph sz="half" idx="2"/>
          </p:nvPr>
        </p:nvPicPr>
        <p:blipFill>
          <a:blip r:embed="rId3" cstate="screen">
            <a:extLst>
              <a:ext uri="{28A0092B-C50C-407E-A947-70E740481C1C}">
                <a14:useLocalDpi xmlns:a14="http://schemas.microsoft.com/office/drawing/2010/main"/>
              </a:ext>
            </a:extLst>
          </a:blip>
          <a:srcRect t="-9577" b="-9577"/>
          <a:stretch>
            <a:fillRect/>
          </a:stretch>
        </p:blipFill>
        <p:spPr>
          <a:xfrm>
            <a:off x="4648200" y="1200151"/>
            <a:ext cx="4038600" cy="3180329"/>
          </a:xfrm>
          <a:prstGeom prst="rect">
            <a:avLst/>
          </a:prstGeom>
          <a:ln w="38100" cap="sq">
            <a:no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208278579"/>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a:t>OWASP Java Encoder Project</a:t>
            </a:r>
          </a:p>
        </p:txBody>
      </p:sp>
      <p:sp>
        <p:nvSpPr>
          <p:cNvPr id="3" name="Content Placeholder 2"/>
          <p:cNvSpPr>
            <a:spLocks noGrp="1"/>
          </p:cNvSpPr>
          <p:nvPr>
            <p:ph idx="1"/>
          </p:nvPr>
        </p:nvSpPr>
        <p:spPr/>
        <p:txBody>
          <a:bodyPr>
            <a:normAutofit fontScale="85000" lnSpcReduction="20000"/>
          </a:bodyPr>
          <a:lstStyle/>
          <a:p>
            <a:pPr>
              <a:buBlip>
                <a:blip r:embed="rId3"/>
              </a:buBlip>
            </a:pPr>
            <a:r>
              <a:rPr lang="en-US" dirty="0"/>
              <a:t>No third party libraries or configuration necessary</a:t>
            </a:r>
          </a:p>
          <a:p>
            <a:pPr>
              <a:buBlip>
                <a:blip r:embed="rId3"/>
              </a:buBlip>
            </a:pPr>
            <a:r>
              <a:rPr lang="en-US" dirty="0"/>
              <a:t>This code was designed for high-availability/high-performance encoding functionality</a:t>
            </a:r>
          </a:p>
          <a:p>
            <a:pPr>
              <a:buBlip>
                <a:blip r:embed="rId3"/>
              </a:buBlip>
            </a:pPr>
            <a:r>
              <a:rPr lang="en-US" dirty="0"/>
              <a:t>Simple drop-in encoding functionality</a:t>
            </a:r>
          </a:p>
          <a:p>
            <a:pPr>
              <a:buBlip>
                <a:blip r:embed="rId3"/>
              </a:buBlip>
            </a:pPr>
            <a:r>
              <a:rPr lang="en-US" dirty="0"/>
              <a:t>Redesigned for performance</a:t>
            </a:r>
          </a:p>
          <a:p>
            <a:pPr>
              <a:buBlip>
                <a:blip r:embed="rId3"/>
              </a:buBlip>
            </a:pPr>
            <a:r>
              <a:rPr lang="en-US" dirty="0"/>
              <a:t>More complete API (URI and URI component encoding, </a:t>
            </a:r>
            <a:r>
              <a:rPr lang="en-US" dirty="0" err="1"/>
              <a:t>etc</a:t>
            </a:r>
            <a:r>
              <a:rPr lang="en-US" dirty="0"/>
              <a:t>) in some regards.</a:t>
            </a:r>
          </a:p>
          <a:p>
            <a:pPr>
              <a:buBlip>
                <a:blip r:embed="rId3"/>
              </a:buBlip>
            </a:pPr>
            <a:r>
              <a:rPr lang="en-US" dirty="0"/>
              <a:t>Compatibility : Java 1.5+</a:t>
            </a:r>
          </a:p>
          <a:p>
            <a:pPr>
              <a:buBlip>
                <a:blip r:embed="rId3"/>
              </a:buBlip>
            </a:pPr>
            <a:r>
              <a:rPr lang="en-US" dirty="0"/>
              <a:t>Current version 1.2.1</a:t>
            </a:r>
          </a:p>
          <a:p>
            <a:pPr>
              <a:buBlip>
                <a:blip r:embed="rId3"/>
              </a:buBlip>
            </a:pPr>
            <a:r>
              <a:rPr lang="en-US" dirty="0"/>
              <a:t>Last update, 2017-02-19</a:t>
            </a:r>
            <a:r>
              <a:rPr lang="en-US" sz="2100" dirty="0"/>
              <a:t>: </a:t>
            </a:r>
            <a:r>
              <a:rPr lang="en-US" sz="2100" i="1" dirty="0">
                <a:solidFill>
                  <a:schemeClr val="bg1">
                    <a:lumMod val="50000"/>
                  </a:schemeClr>
                </a:solidFill>
                <a:latin typeface="Arial" charset="0"/>
                <a:cs typeface="Arial" charset="0"/>
              </a:rPr>
              <a:t>https://</a:t>
            </a:r>
            <a:r>
              <a:rPr lang="en-US" sz="2100" i="1" dirty="0" err="1">
                <a:solidFill>
                  <a:schemeClr val="bg1">
                    <a:lumMod val="50000"/>
                  </a:schemeClr>
                </a:solidFill>
                <a:latin typeface="Arial" charset="0"/>
                <a:cs typeface="Arial" charset="0"/>
              </a:rPr>
              <a:t>github.com</a:t>
            </a:r>
            <a:r>
              <a:rPr lang="en-US" sz="2100" i="1" dirty="0">
                <a:solidFill>
                  <a:schemeClr val="bg1">
                    <a:lumMod val="50000"/>
                  </a:schemeClr>
                </a:solidFill>
                <a:latin typeface="Arial" charset="0"/>
                <a:cs typeface="Arial" charset="0"/>
              </a:rPr>
              <a:t>/OWASP/</a:t>
            </a:r>
            <a:r>
              <a:rPr lang="en-US" sz="2100" i="1" dirty="0" err="1">
                <a:solidFill>
                  <a:schemeClr val="bg1">
                    <a:lumMod val="50000"/>
                  </a:schemeClr>
                </a:solidFill>
                <a:latin typeface="Arial" charset="0"/>
                <a:cs typeface="Arial" charset="0"/>
              </a:rPr>
              <a:t>owasp</a:t>
            </a:r>
            <a:r>
              <a:rPr lang="en-US" sz="2100" i="1" dirty="0">
                <a:solidFill>
                  <a:schemeClr val="bg1">
                    <a:lumMod val="50000"/>
                  </a:schemeClr>
                </a:solidFill>
                <a:latin typeface="Arial" charset="0"/>
                <a:cs typeface="Arial" charset="0"/>
              </a:rPr>
              <a:t>-java-encoder/</a:t>
            </a:r>
            <a:endParaRPr lang="en-US" sz="2100" dirty="0"/>
          </a:p>
          <a:p>
            <a:endParaRPr lang="en-US" b="1" dirty="0"/>
          </a:p>
        </p:txBody>
      </p:sp>
    </p:spTree>
    <p:extLst>
      <p:ext uri="{BB962C8B-B14F-4D97-AF65-F5344CB8AC3E}">
        <p14:creationId xmlns:p14="http://schemas.microsoft.com/office/powerpoint/2010/main" val="390237953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a:t>OWASP Java Encoder Project</a:t>
            </a:r>
          </a:p>
        </p:txBody>
      </p:sp>
      <p:sp>
        <p:nvSpPr>
          <p:cNvPr id="4" name="Rectangle 3"/>
          <p:cNvSpPr/>
          <p:nvPr/>
        </p:nvSpPr>
        <p:spPr bwMode="auto">
          <a:xfrm>
            <a:off x="457199" y="1546718"/>
            <a:ext cx="1571897"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lnSpc>
                <a:spcPct val="150000"/>
              </a:lnSpc>
              <a:buClr>
                <a:srgbClr val="00B050"/>
              </a:buClr>
              <a:buSzPct val="120000"/>
              <a:buFont typeface="Wingdings" panose="05000000000000000000" pitchFamily="2" charset="2"/>
              <a:buChar char="þ"/>
            </a:pPr>
            <a:r>
              <a:rPr lang="fr-FR" sz="1400" b="1" dirty="0">
                <a:solidFill>
                  <a:prstClr val="black"/>
                </a:solidFill>
                <a:cs typeface="Arial" panose="020B0604020202020204" pitchFamily="34" charset="0"/>
              </a:rPr>
              <a:t>HTML </a:t>
            </a:r>
            <a:r>
              <a:rPr lang="fr-FR" sz="1400" b="1" dirty="0" err="1">
                <a:solidFill>
                  <a:prstClr val="black"/>
                </a:solidFill>
                <a:cs typeface="Arial" panose="020B0604020202020204" pitchFamily="34" charset="0"/>
              </a:rPr>
              <a:t>Contexts</a:t>
            </a:r>
            <a:endParaRPr lang="fr-FR" sz="1400" b="1" dirty="0">
              <a:solidFill>
                <a:prstClr val="black"/>
              </a:solidFill>
              <a:cs typeface="Arial" panose="020B0604020202020204" pitchFamily="34" charset="0"/>
            </a:endParaRPr>
          </a:p>
        </p:txBody>
      </p:sp>
      <p:sp>
        <p:nvSpPr>
          <p:cNvPr id="5" name="Rectangle 2"/>
          <p:cNvSpPr>
            <a:spLocks noChangeArrowheads="1"/>
          </p:cNvSpPr>
          <p:nvPr/>
        </p:nvSpPr>
        <p:spPr bwMode="auto">
          <a:xfrm>
            <a:off x="457200" y="1891696"/>
            <a:ext cx="3444240" cy="70788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000" b="1" dirty="0" err="1">
                <a:latin typeface="Courier New" charset="0"/>
                <a:cs typeface="Courier New" charset="0"/>
              </a:rPr>
              <a:t>Encode#forHtml</a:t>
            </a:r>
            <a:r>
              <a:rPr lang="en-US" sz="1000" b="1" dirty="0">
                <a:latin typeface="Courier New" charset="0"/>
                <a:cs typeface="Courier New" charset="0"/>
              </a:rPr>
              <a:t> </a:t>
            </a:r>
          </a:p>
          <a:p>
            <a:r>
              <a:rPr lang="en-US" sz="1000" b="1" dirty="0" err="1">
                <a:latin typeface="Courier New" charset="0"/>
                <a:cs typeface="Courier New" charset="0"/>
              </a:rPr>
              <a:t>Encode#forHtmlContent</a:t>
            </a:r>
            <a:endParaRPr lang="en-US" sz="1000" b="1" dirty="0">
              <a:latin typeface="Courier New" charset="0"/>
              <a:cs typeface="Courier New" charset="0"/>
            </a:endParaRPr>
          </a:p>
          <a:p>
            <a:r>
              <a:rPr lang="en-US" sz="1000" b="1" dirty="0" err="1">
                <a:latin typeface="Courier New" charset="0"/>
                <a:cs typeface="Courier New" charset="0"/>
              </a:rPr>
              <a:t>Encode#forHtmlAttribute</a:t>
            </a:r>
            <a:endParaRPr lang="en-US" sz="1000" b="1" dirty="0">
              <a:latin typeface="Courier New" charset="0"/>
              <a:cs typeface="Courier New" charset="0"/>
            </a:endParaRPr>
          </a:p>
          <a:p>
            <a:r>
              <a:rPr lang="en-US" sz="1000" b="1" dirty="0" err="1">
                <a:latin typeface="Courier New" charset="0"/>
                <a:cs typeface="Courier New" charset="0"/>
              </a:rPr>
              <a:t>Encode#forHtmlUnquotedAttribute</a:t>
            </a:r>
            <a:endParaRPr lang="en-US" sz="1000" b="1" dirty="0">
              <a:latin typeface="Courier New" charset="0"/>
              <a:cs typeface="Courier New" charset="0"/>
            </a:endParaRPr>
          </a:p>
        </p:txBody>
      </p:sp>
      <p:sp>
        <p:nvSpPr>
          <p:cNvPr id="6" name="Rectangle 5"/>
          <p:cNvSpPr/>
          <p:nvPr/>
        </p:nvSpPr>
        <p:spPr bwMode="auto">
          <a:xfrm>
            <a:off x="464820" y="2689718"/>
            <a:ext cx="1564276"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lnSpc>
                <a:spcPct val="150000"/>
              </a:lnSpc>
              <a:spcBef>
                <a:spcPts val="600"/>
              </a:spcBef>
              <a:buClr>
                <a:srgbClr val="00B050"/>
              </a:buClr>
              <a:buSzPct val="120000"/>
              <a:buFont typeface="Wingdings" panose="05000000000000000000" pitchFamily="2" charset="2"/>
              <a:buChar char="þ"/>
            </a:pPr>
            <a:r>
              <a:rPr lang="fr-FR" sz="1400" b="1" dirty="0">
                <a:solidFill>
                  <a:prstClr val="black"/>
                </a:solidFill>
                <a:cs typeface="Arial" panose="020B0604020202020204" pitchFamily="34" charset="0"/>
              </a:rPr>
              <a:t>XML </a:t>
            </a:r>
            <a:r>
              <a:rPr lang="fr-FR" sz="1400" b="1" dirty="0" err="1">
                <a:solidFill>
                  <a:prstClr val="black"/>
                </a:solidFill>
                <a:cs typeface="Arial" panose="020B0604020202020204" pitchFamily="34" charset="0"/>
              </a:rPr>
              <a:t>Contexts</a:t>
            </a:r>
            <a:endParaRPr lang="fr-FR" sz="1400" b="1" dirty="0">
              <a:solidFill>
                <a:prstClr val="black"/>
              </a:solidFill>
              <a:cs typeface="Arial" panose="020B0604020202020204" pitchFamily="34" charset="0"/>
            </a:endParaRPr>
          </a:p>
        </p:txBody>
      </p:sp>
      <p:sp>
        <p:nvSpPr>
          <p:cNvPr id="7" name="Rectangle 2"/>
          <p:cNvSpPr>
            <a:spLocks noChangeArrowheads="1"/>
          </p:cNvSpPr>
          <p:nvPr/>
        </p:nvSpPr>
        <p:spPr bwMode="auto">
          <a:xfrm>
            <a:off x="464820" y="3049192"/>
            <a:ext cx="3444240" cy="86177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fr-FR" sz="1000" b="1" dirty="0" err="1">
                <a:latin typeface="Courier New" charset="0"/>
                <a:cs typeface="Courier New" charset="0"/>
              </a:rPr>
              <a:t>Encode#forXml</a:t>
            </a:r>
            <a:endParaRPr lang="fr-FR" sz="1000" b="1" dirty="0">
              <a:latin typeface="Courier New" charset="0"/>
              <a:cs typeface="Courier New" charset="0"/>
            </a:endParaRPr>
          </a:p>
          <a:p>
            <a:r>
              <a:rPr lang="fr-FR" sz="1000" b="1" dirty="0" err="1">
                <a:latin typeface="Courier New" charset="0"/>
                <a:cs typeface="Courier New" charset="0"/>
              </a:rPr>
              <a:t>Encode#forXmlContent</a:t>
            </a:r>
            <a:endParaRPr lang="fr-FR" sz="1000" b="1" dirty="0">
              <a:latin typeface="Courier New" charset="0"/>
              <a:cs typeface="Courier New" charset="0"/>
            </a:endParaRPr>
          </a:p>
          <a:p>
            <a:r>
              <a:rPr lang="fr-FR" sz="1000" b="1" dirty="0" err="1">
                <a:latin typeface="Courier New" charset="0"/>
                <a:cs typeface="Courier New" charset="0"/>
              </a:rPr>
              <a:t>Encode#forXmlAttribute</a:t>
            </a:r>
            <a:endParaRPr lang="fr-FR" sz="1000" b="1" dirty="0">
              <a:latin typeface="Courier New" charset="0"/>
              <a:cs typeface="Courier New" charset="0"/>
            </a:endParaRPr>
          </a:p>
          <a:p>
            <a:r>
              <a:rPr lang="fr-FR" sz="1000" b="1" dirty="0" err="1">
                <a:latin typeface="Courier New" charset="0"/>
                <a:cs typeface="Courier New" charset="0"/>
              </a:rPr>
              <a:t>Encode#forXmlComment</a:t>
            </a:r>
            <a:endParaRPr lang="fr-FR" sz="1000" b="1" dirty="0">
              <a:latin typeface="Courier New" charset="0"/>
              <a:cs typeface="Courier New" charset="0"/>
            </a:endParaRPr>
          </a:p>
          <a:p>
            <a:r>
              <a:rPr lang="fr-FR" sz="1000" b="1" dirty="0" err="1">
                <a:latin typeface="Courier New" charset="0"/>
                <a:cs typeface="Courier New" charset="0"/>
              </a:rPr>
              <a:t>Encode#forCDATA</a:t>
            </a:r>
            <a:r>
              <a:rPr lang="fr-FR" sz="1000" b="1" dirty="0">
                <a:latin typeface="Courier New" charset="0"/>
                <a:cs typeface="Courier New" charset="0"/>
              </a:rPr>
              <a:t> </a:t>
            </a:r>
          </a:p>
        </p:txBody>
      </p:sp>
      <p:sp>
        <p:nvSpPr>
          <p:cNvPr id="8" name="Rectangle 7"/>
          <p:cNvSpPr/>
          <p:nvPr/>
        </p:nvSpPr>
        <p:spPr bwMode="auto">
          <a:xfrm>
            <a:off x="5242559" y="2377298"/>
            <a:ext cx="1872343"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lnSpc>
                <a:spcPct val="150000"/>
              </a:lnSpc>
              <a:spcBef>
                <a:spcPts val="600"/>
              </a:spcBef>
              <a:buClr>
                <a:srgbClr val="00B050"/>
              </a:buClr>
              <a:buSzPct val="120000"/>
              <a:buFont typeface="Wingdings" panose="05000000000000000000" pitchFamily="2" charset="2"/>
              <a:buChar char="þ"/>
            </a:pPr>
            <a:r>
              <a:rPr lang="fr-FR" sz="1400" b="1" dirty="0" err="1">
                <a:solidFill>
                  <a:prstClr val="black"/>
                </a:solidFill>
                <a:cs typeface="Arial" panose="020B0604020202020204" pitchFamily="34" charset="0"/>
              </a:rPr>
              <a:t>Javascript</a:t>
            </a:r>
            <a:r>
              <a:rPr lang="fr-FR" sz="1400" b="1" dirty="0">
                <a:solidFill>
                  <a:prstClr val="black"/>
                </a:solidFill>
                <a:cs typeface="Arial" panose="020B0604020202020204" pitchFamily="34" charset="0"/>
              </a:rPr>
              <a:t> </a:t>
            </a:r>
            <a:r>
              <a:rPr lang="fr-FR" sz="1400" b="1" dirty="0" err="1">
                <a:solidFill>
                  <a:prstClr val="black"/>
                </a:solidFill>
                <a:cs typeface="Arial" panose="020B0604020202020204" pitchFamily="34" charset="0"/>
              </a:rPr>
              <a:t>Contexts</a:t>
            </a:r>
            <a:endParaRPr lang="fr-FR" sz="1400" b="1" dirty="0">
              <a:solidFill>
                <a:prstClr val="black"/>
              </a:solidFill>
              <a:cs typeface="Arial" panose="020B0604020202020204" pitchFamily="34" charset="0"/>
            </a:endParaRPr>
          </a:p>
        </p:txBody>
      </p:sp>
      <p:sp>
        <p:nvSpPr>
          <p:cNvPr id="9" name="Rectangle 2"/>
          <p:cNvSpPr>
            <a:spLocks noChangeArrowheads="1"/>
          </p:cNvSpPr>
          <p:nvPr/>
        </p:nvSpPr>
        <p:spPr bwMode="auto">
          <a:xfrm>
            <a:off x="5242560" y="2750821"/>
            <a:ext cx="3444240" cy="70788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000" b="1" dirty="0" err="1">
                <a:latin typeface="Courier New"/>
                <a:cs typeface="Courier New"/>
              </a:rPr>
              <a:t>Encode#forJavaScript</a:t>
            </a:r>
            <a:endParaRPr lang="en-GB" sz="1000" b="1" dirty="0">
              <a:latin typeface="Courier New"/>
              <a:cs typeface="Courier New"/>
            </a:endParaRPr>
          </a:p>
          <a:p>
            <a:r>
              <a:rPr lang="en-US" sz="1000" b="1" dirty="0" err="1">
                <a:latin typeface="Courier New"/>
                <a:cs typeface="Courier New"/>
              </a:rPr>
              <a:t>Encode#forJavaScriptAttribute</a:t>
            </a:r>
            <a:endParaRPr lang="en-GB" sz="1000" b="1" dirty="0">
              <a:latin typeface="Courier New"/>
              <a:cs typeface="Courier New"/>
            </a:endParaRPr>
          </a:p>
          <a:p>
            <a:r>
              <a:rPr lang="en-US" sz="1000" b="1" dirty="0" err="1">
                <a:latin typeface="Courier New"/>
                <a:cs typeface="Courier New"/>
              </a:rPr>
              <a:t>Encode#forJavaScriptBlock</a:t>
            </a:r>
            <a:endParaRPr lang="en-GB" sz="1000" b="1" dirty="0">
              <a:latin typeface="Courier New"/>
              <a:cs typeface="Courier New"/>
            </a:endParaRPr>
          </a:p>
          <a:p>
            <a:r>
              <a:rPr lang="en-US" sz="1000" b="1" dirty="0" err="1">
                <a:latin typeface="Courier New"/>
                <a:cs typeface="Courier New"/>
              </a:rPr>
              <a:t>Encode#forJavaScriptSource</a:t>
            </a:r>
            <a:endParaRPr lang="en-GB" sz="1000" b="1" dirty="0">
              <a:latin typeface="Courier New"/>
              <a:cs typeface="Courier New"/>
            </a:endParaRPr>
          </a:p>
        </p:txBody>
      </p:sp>
      <p:sp>
        <p:nvSpPr>
          <p:cNvPr id="10" name="Rectangle 9"/>
          <p:cNvSpPr/>
          <p:nvPr/>
        </p:nvSpPr>
        <p:spPr bwMode="auto">
          <a:xfrm>
            <a:off x="5242560" y="1544740"/>
            <a:ext cx="1872342"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lnSpc>
                <a:spcPct val="150000"/>
              </a:lnSpc>
              <a:spcBef>
                <a:spcPts val="600"/>
              </a:spcBef>
              <a:buClr>
                <a:srgbClr val="00B050"/>
              </a:buClr>
              <a:buSzPct val="120000"/>
              <a:buFont typeface="Wingdings" panose="05000000000000000000" pitchFamily="2" charset="2"/>
              <a:buChar char="þ"/>
            </a:pPr>
            <a:r>
              <a:rPr lang="fr-FR" sz="1400" b="1" dirty="0">
                <a:solidFill>
                  <a:prstClr val="black"/>
                </a:solidFill>
                <a:cs typeface="Arial" panose="020B0604020202020204" pitchFamily="34" charset="0"/>
              </a:rPr>
              <a:t>CSS </a:t>
            </a:r>
            <a:r>
              <a:rPr lang="fr-FR" sz="1400" b="1" dirty="0" err="1">
                <a:solidFill>
                  <a:prstClr val="black"/>
                </a:solidFill>
                <a:cs typeface="Arial" panose="020B0604020202020204" pitchFamily="34" charset="0"/>
              </a:rPr>
              <a:t>Contexts</a:t>
            </a:r>
            <a:endParaRPr lang="fr-FR" sz="1400" b="1" dirty="0">
              <a:solidFill>
                <a:prstClr val="black"/>
              </a:solidFill>
              <a:cs typeface="Arial" panose="020B0604020202020204" pitchFamily="34" charset="0"/>
            </a:endParaRPr>
          </a:p>
        </p:txBody>
      </p:sp>
      <p:sp>
        <p:nvSpPr>
          <p:cNvPr id="11" name="Rectangle 2"/>
          <p:cNvSpPr>
            <a:spLocks noChangeArrowheads="1"/>
          </p:cNvSpPr>
          <p:nvPr/>
        </p:nvSpPr>
        <p:spPr bwMode="auto">
          <a:xfrm>
            <a:off x="5242560" y="1891696"/>
            <a:ext cx="3444240" cy="40011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000" b="1" dirty="0" err="1">
                <a:latin typeface="Courier New" charset="0"/>
                <a:cs typeface="Courier New" charset="0"/>
              </a:rPr>
              <a:t>Encode#forCssString</a:t>
            </a:r>
            <a:endParaRPr lang="en-US" sz="1000" b="1" dirty="0">
              <a:latin typeface="Courier New" charset="0"/>
              <a:cs typeface="Courier New" charset="0"/>
            </a:endParaRPr>
          </a:p>
          <a:p>
            <a:r>
              <a:rPr lang="en-US" sz="1000" b="1" dirty="0" err="1">
                <a:latin typeface="Courier New" charset="0"/>
                <a:cs typeface="Courier New" charset="0"/>
              </a:rPr>
              <a:t>Encode#forCssUrl</a:t>
            </a:r>
            <a:endParaRPr lang="en-US" sz="1000" b="1" dirty="0">
              <a:latin typeface="Courier New" charset="0"/>
              <a:cs typeface="Courier New" charset="0"/>
            </a:endParaRPr>
          </a:p>
        </p:txBody>
      </p:sp>
      <p:sp>
        <p:nvSpPr>
          <p:cNvPr id="12" name="Rectangle 11"/>
          <p:cNvSpPr/>
          <p:nvPr/>
        </p:nvSpPr>
        <p:spPr bwMode="auto">
          <a:xfrm>
            <a:off x="5242560" y="3544200"/>
            <a:ext cx="1872342"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lnSpc>
                <a:spcPct val="150000"/>
              </a:lnSpc>
              <a:spcBef>
                <a:spcPts val="600"/>
              </a:spcBef>
              <a:buClr>
                <a:srgbClr val="00B050"/>
              </a:buClr>
              <a:buSzPct val="120000"/>
              <a:buFont typeface="Wingdings" panose="05000000000000000000" pitchFamily="2" charset="2"/>
              <a:buChar char="þ"/>
            </a:pPr>
            <a:r>
              <a:rPr lang="fr-FR" sz="1400" b="1" dirty="0">
                <a:solidFill>
                  <a:prstClr val="black"/>
                </a:solidFill>
                <a:cs typeface="Arial" panose="020B0604020202020204" pitchFamily="34" charset="0"/>
              </a:rPr>
              <a:t>URI/URL </a:t>
            </a:r>
            <a:r>
              <a:rPr lang="fr-FR" sz="1400" b="1" dirty="0" err="1">
                <a:solidFill>
                  <a:prstClr val="black"/>
                </a:solidFill>
                <a:cs typeface="Arial" panose="020B0604020202020204" pitchFamily="34" charset="0"/>
              </a:rPr>
              <a:t>Contexts</a:t>
            </a:r>
            <a:endParaRPr lang="fr-FR" sz="1400" b="1" dirty="0">
              <a:solidFill>
                <a:prstClr val="black"/>
              </a:solidFill>
              <a:cs typeface="Arial" panose="020B0604020202020204" pitchFamily="34" charset="0"/>
            </a:endParaRPr>
          </a:p>
        </p:txBody>
      </p:sp>
      <p:sp>
        <p:nvSpPr>
          <p:cNvPr id="13" name="Rectangle 2"/>
          <p:cNvSpPr>
            <a:spLocks noChangeArrowheads="1"/>
          </p:cNvSpPr>
          <p:nvPr/>
        </p:nvSpPr>
        <p:spPr bwMode="auto">
          <a:xfrm>
            <a:off x="5242560" y="3917724"/>
            <a:ext cx="3444240" cy="40011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000" b="1" dirty="0" err="1">
                <a:latin typeface="Courier New" charset="0"/>
                <a:cs typeface="Courier New" charset="0"/>
              </a:rPr>
              <a:t>Encode#forUri</a:t>
            </a:r>
            <a:endParaRPr lang="en-US" sz="1000" b="1" dirty="0">
              <a:latin typeface="Courier New" charset="0"/>
              <a:cs typeface="Courier New" charset="0"/>
            </a:endParaRPr>
          </a:p>
          <a:p>
            <a:r>
              <a:rPr lang="en-US" sz="1000" b="1" dirty="0" err="1">
                <a:latin typeface="Courier New" charset="0"/>
                <a:cs typeface="Courier New" charset="0"/>
              </a:rPr>
              <a:t>Encode#forUriComponent</a:t>
            </a:r>
            <a:endParaRPr lang="en-US" sz="1000" b="1" dirty="0">
              <a:latin typeface="Courier New" charset="0"/>
              <a:cs typeface="Courier New" charset="0"/>
            </a:endParaRPr>
          </a:p>
        </p:txBody>
      </p:sp>
      <p:sp>
        <p:nvSpPr>
          <p:cNvPr id="14" name="Rectangle 13"/>
          <p:cNvSpPr/>
          <p:nvPr/>
        </p:nvSpPr>
        <p:spPr>
          <a:xfrm>
            <a:off x="386639" y="1129125"/>
            <a:ext cx="6387019" cy="276999"/>
          </a:xfrm>
          <a:prstGeom prst="rect">
            <a:avLst/>
          </a:prstGeom>
        </p:spPr>
        <p:txBody>
          <a:bodyPr wrap="square">
            <a:spAutoFit/>
          </a:bodyPr>
          <a:lstStyle/>
          <a:p>
            <a:r>
              <a:rPr lang="en-US" sz="1200" i="1" u="sng" dirty="0">
                <a:solidFill>
                  <a:schemeClr val="bg1">
                    <a:lumMod val="50000"/>
                  </a:schemeClr>
                </a:solidFill>
                <a:latin typeface="Arial" charset="0"/>
                <a:cs typeface="Arial" charset="0"/>
              </a:rPr>
              <a:t>https://www.owasp.org/index.php/OWASP_Java_Encoder_Project</a:t>
            </a:r>
            <a:endParaRPr lang="fr-FR" sz="1200" i="1" u="sng" dirty="0">
              <a:solidFill>
                <a:schemeClr val="bg1">
                  <a:lumMod val="50000"/>
                </a:schemeClr>
              </a:solidFill>
            </a:endParaRPr>
          </a:p>
        </p:txBody>
      </p:sp>
    </p:spTree>
    <p:extLst>
      <p:ext uri="{BB962C8B-B14F-4D97-AF65-F5344CB8AC3E}">
        <p14:creationId xmlns:p14="http://schemas.microsoft.com/office/powerpoint/2010/main" val="654791702"/>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a:t>Other resources</a:t>
            </a:r>
          </a:p>
        </p:txBody>
      </p:sp>
      <p:sp>
        <p:nvSpPr>
          <p:cNvPr id="3" name="Content Placeholder 2"/>
          <p:cNvSpPr>
            <a:spLocks noGrp="1"/>
          </p:cNvSpPr>
          <p:nvPr>
            <p:ph idx="1"/>
          </p:nvPr>
        </p:nvSpPr>
        <p:spPr/>
        <p:txBody>
          <a:bodyPr>
            <a:normAutofit fontScale="55000" lnSpcReduction="20000"/>
          </a:bodyPr>
          <a:lstStyle/>
          <a:p>
            <a:pPr>
              <a:buBlip>
                <a:blip r:embed="rId3"/>
              </a:buBlip>
            </a:pPr>
            <a:r>
              <a:rPr lang="en-US" sz="4400" dirty="0"/>
              <a:t>Ruby on Rails :</a:t>
            </a:r>
          </a:p>
          <a:p>
            <a:pPr marL="0" indent="0">
              <a:buNone/>
            </a:pPr>
            <a:r>
              <a:rPr lang="en-US" i="1" dirty="0">
                <a:solidFill>
                  <a:schemeClr val="bg1">
                    <a:lumMod val="50000"/>
                  </a:schemeClr>
                </a:solidFill>
                <a:latin typeface="Arial" charset="0"/>
                <a:cs typeface="Arial" charset="0"/>
              </a:rPr>
              <a:t>	http://</a:t>
            </a:r>
            <a:r>
              <a:rPr lang="en-US" i="1" dirty="0" err="1">
                <a:solidFill>
                  <a:schemeClr val="bg1">
                    <a:lumMod val="50000"/>
                  </a:schemeClr>
                </a:solidFill>
                <a:latin typeface="Arial" charset="0"/>
                <a:cs typeface="Arial" charset="0"/>
              </a:rPr>
              <a:t>api.rubyonrails.org</a:t>
            </a:r>
            <a:r>
              <a:rPr lang="en-US" i="1" dirty="0">
                <a:solidFill>
                  <a:schemeClr val="bg1">
                    <a:lumMod val="50000"/>
                  </a:schemeClr>
                </a:solidFill>
                <a:latin typeface="Arial" charset="0"/>
                <a:cs typeface="Arial" charset="0"/>
              </a:rPr>
              <a:t>/classes/ERB/</a:t>
            </a:r>
            <a:r>
              <a:rPr lang="en-US" i="1" dirty="0" err="1">
                <a:solidFill>
                  <a:schemeClr val="bg1">
                    <a:lumMod val="50000"/>
                  </a:schemeClr>
                </a:solidFill>
                <a:latin typeface="Arial" charset="0"/>
                <a:cs typeface="Arial" charset="0"/>
              </a:rPr>
              <a:t>Util.html</a:t>
            </a:r>
            <a:endParaRPr lang="en-US" i="1" dirty="0">
              <a:solidFill>
                <a:schemeClr val="bg1">
                  <a:lumMod val="50000"/>
                </a:schemeClr>
              </a:solidFill>
              <a:latin typeface="Arial" charset="0"/>
              <a:cs typeface="Arial" charset="0"/>
            </a:endParaRPr>
          </a:p>
          <a:p>
            <a:pPr>
              <a:spcBef>
                <a:spcPts val="600"/>
              </a:spcBef>
              <a:buBlip>
                <a:blip r:embed="rId3"/>
              </a:buBlip>
            </a:pPr>
            <a:r>
              <a:rPr lang="en-US" sz="4400" dirty="0"/>
              <a:t>PHP :</a:t>
            </a:r>
          </a:p>
          <a:p>
            <a:pPr marL="0" indent="0">
              <a:buNone/>
            </a:pPr>
            <a:r>
              <a:rPr lang="en-US" i="1" dirty="0">
                <a:solidFill>
                  <a:schemeClr val="bg1">
                    <a:lumMod val="50000"/>
                  </a:schemeClr>
                </a:solidFill>
                <a:latin typeface="Arial" charset="0"/>
                <a:cs typeface="Arial" charset="0"/>
              </a:rPr>
              <a:t>	http://</a:t>
            </a:r>
            <a:r>
              <a:rPr lang="en-US" i="1" dirty="0" err="1">
                <a:solidFill>
                  <a:schemeClr val="bg1">
                    <a:lumMod val="50000"/>
                  </a:schemeClr>
                </a:solidFill>
                <a:latin typeface="Arial" charset="0"/>
                <a:cs typeface="Arial" charset="0"/>
              </a:rPr>
              <a:t>twig.sensiolabs.org</a:t>
            </a:r>
            <a:r>
              <a:rPr lang="en-US" i="1" dirty="0">
                <a:solidFill>
                  <a:schemeClr val="bg1">
                    <a:lumMod val="50000"/>
                  </a:schemeClr>
                </a:solidFill>
                <a:latin typeface="Arial" charset="0"/>
                <a:cs typeface="Arial" charset="0"/>
              </a:rPr>
              <a:t>/doc/filters/</a:t>
            </a:r>
            <a:r>
              <a:rPr lang="en-US" i="1" dirty="0" err="1">
                <a:solidFill>
                  <a:schemeClr val="bg1">
                    <a:lumMod val="50000"/>
                  </a:schemeClr>
                </a:solidFill>
                <a:latin typeface="Arial" charset="0"/>
                <a:cs typeface="Arial" charset="0"/>
              </a:rPr>
              <a:t>escape.html</a:t>
            </a:r>
            <a:endParaRPr lang="en-US" i="1" dirty="0">
              <a:solidFill>
                <a:schemeClr val="bg1">
                  <a:lumMod val="50000"/>
                </a:schemeClr>
              </a:solidFill>
              <a:latin typeface="Arial" charset="0"/>
              <a:cs typeface="Arial" charset="0"/>
            </a:endParaRPr>
          </a:p>
          <a:p>
            <a:pPr marL="0" indent="0">
              <a:buNone/>
            </a:pPr>
            <a:r>
              <a:rPr lang="en-US" i="1" dirty="0">
                <a:solidFill>
                  <a:schemeClr val="bg1">
                    <a:lumMod val="50000"/>
                  </a:schemeClr>
                </a:solidFill>
                <a:latin typeface="Arial" charset="0"/>
                <a:cs typeface="Arial" charset="0"/>
              </a:rPr>
              <a:t>	http://</a:t>
            </a:r>
            <a:r>
              <a:rPr lang="en-US" i="1" dirty="0" err="1">
                <a:solidFill>
                  <a:schemeClr val="bg1">
                    <a:lumMod val="50000"/>
                  </a:schemeClr>
                </a:solidFill>
                <a:latin typeface="Arial" charset="0"/>
                <a:cs typeface="Arial" charset="0"/>
              </a:rPr>
              <a:t>framework.zend.com</a:t>
            </a:r>
            <a:r>
              <a:rPr lang="en-US" i="1" dirty="0">
                <a:solidFill>
                  <a:schemeClr val="bg1">
                    <a:lumMod val="50000"/>
                  </a:schemeClr>
                </a:solidFill>
                <a:latin typeface="Arial" charset="0"/>
                <a:cs typeface="Arial" charset="0"/>
              </a:rPr>
              <a:t>/manual/2.1/en/modules/</a:t>
            </a:r>
            <a:r>
              <a:rPr lang="en-US" i="1" dirty="0" err="1">
                <a:solidFill>
                  <a:schemeClr val="bg1">
                    <a:lumMod val="50000"/>
                  </a:schemeClr>
                </a:solidFill>
                <a:latin typeface="Arial" charset="0"/>
                <a:cs typeface="Arial" charset="0"/>
              </a:rPr>
              <a:t>zend.escaper.introduction.html</a:t>
            </a:r>
            <a:endParaRPr lang="en-US" i="1" dirty="0">
              <a:solidFill>
                <a:schemeClr val="bg1">
                  <a:lumMod val="50000"/>
                </a:schemeClr>
              </a:solidFill>
              <a:latin typeface="Arial" charset="0"/>
              <a:cs typeface="Arial" charset="0"/>
            </a:endParaRPr>
          </a:p>
          <a:p>
            <a:pPr>
              <a:spcBef>
                <a:spcPts val="600"/>
              </a:spcBef>
              <a:buBlip>
                <a:blip r:embed="rId3"/>
              </a:buBlip>
            </a:pPr>
            <a:r>
              <a:rPr lang="en-US" sz="4400" dirty="0"/>
              <a:t>Java/</a:t>
            </a:r>
            <a:r>
              <a:rPr lang="en-US" sz="4400" dirty="0" err="1"/>
              <a:t>Scala</a:t>
            </a:r>
            <a:r>
              <a:rPr lang="en-US" sz="4400" dirty="0"/>
              <a:t> :</a:t>
            </a:r>
          </a:p>
          <a:p>
            <a:pPr marL="0" indent="0">
              <a:buNone/>
            </a:pPr>
            <a:r>
              <a:rPr lang="en-US" i="1" dirty="0">
                <a:solidFill>
                  <a:schemeClr val="bg1">
                    <a:lumMod val="50000"/>
                  </a:schemeClr>
                </a:solidFill>
                <a:latin typeface="Arial" charset="0"/>
                <a:cs typeface="Arial" charset="0"/>
              </a:rPr>
              <a:t>	https://</a:t>
            </a:r>
            <a:r>
              <a:rPr lang="en-US" i="1" dirty="0" err="1">
                <a:solidFill>
                  <a:schemeClr val="bg1">
                    <a:lumMod val="50000"/>
                  </a:schemeClr>
                </a:solidFill>
                <a:latin typeface="Arial" charset="0"/>
                <a:cs typeface="Arial" charset="0"/>
              </a:rPr>
              <a:t>www.owasp.org</a:t>
            </a:r>
            <a:r>
              <a:rPr lang="en-US" i="1" dirty="0">
                <a:solidFill>
                  <a:schemeClr val="bg1">
                    <a:lumMod val="50000"/>
                  </a:schemeClr>
                </a:solidFill>
                <a:latin typeface="Arial" charset="0"/>
                <a:cs typeface="Arial" charset="0"/>
              </a:rPr>
              <a:t>/</a:t>
            </a:r>
            <a:r>
              <a:rPr lang="en-US" i="1" dirty="0" err="1">
                <a:solidFill>
                  <a:schemeClr val="bg1">
                    <a:lumMod val="50000"/>
                  </a:schemeClr>
                </a:solidFill>
                <a:latin typeface="Arial" charset="0"/>
                <a:cs typeface="Arial" charset="0"/>
              </a:rPr>
              <a:t>index.php</a:t>
            </a:r>
            <a:r>
              <a:rPr lang="en-US" i="1" dirty="0">
                <a:solidFill>
                  <a:schemeClr val="bg1">
                    <a:lumMod val="50000"/>
                  </a:schemeClr>
                </a:solidFill>
                <a:latin typeface="Arial" charset="0"/>
                <a:cs typeface="Arial" charset="0"/>
              </a:rPr>
              <a:t>/</a:t>
            </a:r>
            <a:r>
              <a:rPr lang="en-US" i="1" dirty="0" err="1">
                <a:solidFill>
                  <a:schemeClr val="bg1">
                    <a:lumMod val="50000"/>
                  </a:schemeClr>
                </a:solidFill>
                <a:latin typeface="Arial" charset="0"/>
                <a:cs typeface="Arial" charset="0"/>
              </a:rPr>
              <a:t>OWASP_Java_Encoder_Project</a:t>
            </a:r>
            <a:endParaRPr lang="en-US" i="1" dirty="0">
              <a:solidFill>
                <a:schemeClr val="bg1">
                  <a:lumMod val="50000"/>
                </a:schemeClr>
              </a:solidFill>
              <a:latin typeface="Arial" charset="0"/>
              <a:cs typeface="Arial" charset="0"/>
            </a:endParaRPr>
          </a:p>
          <a:p>
            <a:pPr>
              <a:spcBef>
                <a:spcPts val="600"/>
              </a:spcBef>
              <a:buBlip>
                <a:blip r:embed="rId3"/>
              </a:buBlip>
            </a:pPr>
            <a:r>
              <a:rPr lang="en-US" sz="4400" dirty="0"/>
              <a:t>.NET </a:t>
            </a:r>
            <a:r>
              <a:rPr lang="en-US" sz="4400" dirty="0" err="1"/>
              <a:t>AntiXSS</a:t>
            </a:r>
            <a:r>
              <a:rPr lang="en-US" sz="4400" dirty="0"/>
              <a:t> Library :</a:t>
            </a:r>
          </a:p>
          <a:p>
            <a:pPr marL="0" indent="0">
              <a:buNone/>
            </a:pPr>
            <a:r>
              <a:rPr lang="en-US" i="1" dirty="0">
                <a:solidFill>
                  <a:schemeClr val="bg1">
                    <a:lumMod val="50000"/>
                  </a:schemeClr>
                </a:solidFill>
                <a:latin typeface="Arial" charset="0"/>
                <a:cs typeface="Arial" charset="0"/>
              </a:rPr>
              <a:t>	http://</a:t>
            </a:r>
            <a:r>
              <a:rPr lang="en-US" i="1" dirty="0" err="1">
                <a:solidFill>
                  <a:schemeClr val="bg1">
                    <a:lumMod val="50000"/>
                  </a:schemeClr>
                </a:solidFill>
                <a:latin typeface="Arial" charset="0"/>
                <a:cs typeface="Arial" charset="0"/>
              </a:rPr>
              <a:t>www.nuget.org</a:t>
            </a:r>
            <a:r>
              <a:rPr lang="en-US" i="1" dirty="0">
                <a:solidFill>
                  <a:schemeClr val="bg1">
                    <a:lumMod val="50000"/>
                  </a:schemeClr>
                </a:solidFill>
                <a:latin typeface="Arial" charset="0"/>
                <a:cs typeface="Arial" charset="0"/>
              </a:rPr>
              <a:t>/packages/</a:t>
            </a:r>
            <a:r>
              <a:rPr lang="en-US" i="1" dirty="0" err="1">
                <a:solidFill>
                  <a:schemeClr val="bg1">
                    <a:lumMod val="50000"/>
                  </a:schemeClr>
                </a:solidFill>
                <a:latin typeface="Arial" charset="0"/>
                <a:cs typeface="Arial" charset="0"/>
              </a:rPr>
              <a:t>AntiXss</a:t>
            </a:r>
            <a:r>
              <a:rPr lang="en-US" i="1" dirty="0">
                <a:solidFill>
                  <a:schemeClr val="bg1">
                    <a:lumMod val="50000"/>
                  </a:schemeClr>
                </a:solidFill>
                <a:latin typeface="Arial" charset="0"/>
                <a:cs typeface="Arial" charset="0"/>
              </a:rPr>
              <a:t>/ </a:t>
            </a:r>
          </a:p>
          <a:p>
            <a:pPr>
              <a:spcBef>
                <a:spcPts val="600"/>
              </a:spcBef>
              <a:buBlip>
                <a:blip r:embed="rId3"/>
              </a:buBlip>
            </a:pPr>
            <a:r>
              <a:rPr lang="en-US" sz="4400" dirty="0"/>
              <a:t>GO :</a:t>
            </a:r>
          </a:p>
          <a:p>
            <a:pPr marL="0" indent="0">
              <a:buNone/>
            </a:pPr>
            <a:r>
              <a:rPr lang="en-US" i="1" dirty="0">
                <a:solidFill>
                  <a:schemeClr val="bg1">
                    <a:lumMod val="50000"/>
                  </a:schemeClr>
                </a:solidFill>
                <a:latin typeface="Arial" charset="0"/>
                <a:cs typeface="Arial" charset="0"/>
              </a:rPr>
              <a:t>	http://</a:t>
            </a:r>
            <a:r>
              <a:rPr lang="en-US" i="1" dirty="0" err="1">
                <a:solidFill>
                  <a:schemeClr val="bg1">
                    <a:lumMod val="50000"/>
                  </a:schemeClr>
                </a:solidFill>
                <a:latin typeface="Arial" charset="0"/>
                <a:cs typeface="Arial" charset="0"/>
              </a:rPr>
              <a:t>golang.org</a:t>
            </a:r>
            <a:r>
              <a:rPr lang="en-US" i="1" dirty="0">
                <a:solidFill>
                  <a:schemeClr val="bg1">
                    <a:lumMod val="50000"/>
                  </a:schemeClr>
                </a:solidFill>
                <a:latin typeface="Arial" charset="0"/>
                <a:cs typeface="Arial" charset="0"/>
              </a:rPr>
              <a:t>/</a:t>
            </a:r>
            <a:r>
              <a:rPr lang="en-US" i="1" dirty="0" err="1">
                <a:solidFill>
                  <a:schemeClr val="bg1">
                    <a:lumMod val="50000"/>
                  </a:schemeClr>
                </a:solidFill>
                <a:latin typeface="Arial" charset="0"/>
                <a:cs typeface="Arial" charset="0"/>
              </a:rPr>
              <a:t>pkg</a:t>
            </a:r>
            <a:r>
              <a:rPr lang="en-US" i="1" dirty="0">
                <a:solidFill>
                  <a:schemeClr val="bg1">
                    <a:lumMod val="50000"/>
                  </a:schemeClr>
                </a:solidFill>
                <a:latin typeface="Arial" charset="0"/>
                <a:cs typeface="Arial" charset="0"/>
              </a:rPr>
              <a:t>/html/template/</a:t>
            </a:r>
          </a:p>
        </p:txBody>
      </p:sp>
    </p:spTree>
    <p:extLst>
      <p:ext uri="{BB962C8B-B14F-4D97-AF65-F5344CB8AC3E}">
        <p14:creationId xmlns:p14="http://schemas.microsoft.com/office/powerpoint/2010/main" val="3267194501"/>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Review: XSS Defense Summary</a:t>
            </a:r>
          </a:p>
        </p:txBody>
      </p:sp>
      <p:graphicFrame>
        <p:nvGraphicFramePr>
          <p:cNvPr id="3" name="Content Placeholder 4"/>
          <p:cNvGraphicFramePr>
            <a:graphicFrameLocks/>
          </p:cNvGraphicFramePr>
          <p:nvPr>
            <p:extLst>
              <p:ext uri="{D42A27DB-BD31-4B8C-83A1-F6EECF244321}">
                <p14:modId xmlns:p14="http://schemas.microsoft.com/office/powerpoint/2010/main" val="3565057924"/>
              </p:ext>
            </p:extLst>
          </p:nvPr>
        </p:nvGraphicFramePr>
        <p:xfrm>
          <a:off x="537408" y="862695"/>
          <a:ext cx="8063946" cy="3469002"/>
        </p:xfrm>
        <a:graphic>
          <a:graphicData uri="http://schemas.openxmlformats.org/drawingml/2006/table">
            <a:tbl>
              <a:tblPr firstRow="1" bandRow="1">
                <a:tableStyleId>{2D5ABB26-0587-4C30-8999-92F81FD0307C}</a:tableStyleId>
              </a:tblPr>
              <a:tblGrid>
                <a:gridCol w="1628276">
                  <a:extLst>
                    <a:ext uri="{9D8B030D-6E8A-4147-A177-3AD203B41FA5}">
                      <a16:colId xmlns="" xmlns:a16="http://schemas.microsoft.com/office/drawing/2014/main" val="20000"/>
                    </a:ext>
                  </a:extLst>
                </a:gridCol>
                <a:gridCol w="1804737">
                  <a:extLst>
                    <a:ext uri="{9D8B030D-6E8A-4147-A177-3AD203B41FA5}">
                      <a16:colId xmlns="" xmlns:a16="http://schemas.microsoft.com/office/drawing/2014/main" val="20001"/>
                    </a:ext>
                  </a:extLst>
                </a:gridCol>
                <a:gridCol w="4630933">
                  <a:extLst>
                    <a:ext uri="{9D8B030D-6E8A-4147-A177-3AD203B41FA5}">
                      <a16:colId xmlns="" xmlns:a16="http://schemas.microsoft.com/office/drawing/2014/main" val="20002"/>
                    </a:ext>
                  </a:extLst>
                </a:gridCol>
              </a:tblGrid>
              <a:tr h="248323">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a:solidFill>
                            <a:schemeClr val="bg1"/>
                          </a:solidFill>
                          <a:latin typeface="+mn-lt"/>
                          <a:cs typeface="Arial"/>
                        </a:rPr>
                        <a:t>Data Type</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tx2"/>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dirty="0">
                          <a:solidFill>
                            <a:schemeClr val="bg1"/>
                          </a:solidFill>
                          <a:latin typeface="+mn-lt"/>
                          <a:cs typeface="Arial"/>
                        </a:rPr>
                        <a:t>Context</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tx2"/>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dirty="0">
                          <a:solidFill>
                            <a:schemeClr val="bg1"/>
                          </a:solidFill>
                          <a:latin typeface="+mn-lt"/>
                          <a:cs typeface="Arial"/>
                        </a:rPr>
                        <a:t>Defense</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tx2"/>
                    </a:solidFill>
                  </a:tcPr>
                </a:tc>
                <a:extLst>
                  <a:ext uri="{0D108BD9-81ED-4DB2-BD59-A6C34878D82A}">
                    <a16:rowId xmlns="" xmlns:a16="http://schemas.microsoft.com/office/drawing/2014/main" val="10000"/>
                  </a:ext>
                </a:extLst>
              </a:tr>
              <a:tr h="24832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String</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HTML Body/Attribute</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dirty="0">
                          <a:solidFill>
                            <a:schemeClr val="tx1"/>
                          </a:solidFill>
                          <a:latin typeface="+mn-lt"/>
                          <a:cs typeface="Arial"/>
                        </a:rPr>
                        <a:t>HTML Entity Encode</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 xmlns:a16="http://schemas.microsoft.com/office/drawing/2014/main" val="10001"/>
                  </a:ext>
                </a:extLst>
              </a:tr>
              <a:tr h="24832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String</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JavaScript Variable</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JavaScript Hex Encoding</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 xmlns:a16="http://schemas.microsoft.com/office/drawing/2014/main" val="10002"/>
                  </a:ext>
                </a:extLst>
              </a:tr>
              <a:tr h="24832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String</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GET Parameter</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URL Encoding</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 xmlns:a16="http://schemas.microsoft.com/office/drawing/2014/main" val="10003"/>
                  </a:ext>
                </a:extLst>
              </a:tr>
              <a:tr h="43624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String</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Untrusted</a:t>
                      </a:r>
                      <a:r>
                        <a:rPr lang="en-US" sz="1400" b="1" baseline="0">
                          <a:solidFill>
                            <a:schemeClr val="tx1"/>
                          </a:solidFill>
                          <a:latin typeface="+mn-lt"/>
                          <a:cs typeface="Arial"/>
                        </a:rPr>
                        <a:t> URL</a:t>
                      </a:r>
                      <a:endParaRPr lang="en-US" sz="1400" b="1">
                        <a:solidFill>
                          <a:schemeClr val="tx1"/>
                        </a:solidFill>
                        <a:latin typeface="+mn-lt"/>
                        <a:cs typeface="Arial"/>
                      </a:endParaRP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URL Validation,</a:t>
                      </a:r>
                      <a:r>
                        <a:rPr lang="en-US" sz="1400" b="1" baseline="0">
                          <a:solidFill>
                            <a:schemeClr val="tx1"/>
                          </a:solidFill>
                          <a:latin typeface="+mn-lt"/>
                          <a:cs typeface="Arial"/>
                        </a:rPr>
                        <a:t> avoid JavaScript: URLs, Attribute Encoding, Safe URL Verification</a:t>
                      </a:r>
                      <a:endParaRPr lang="en-US" sz="1400" b="1">
                        <a:solidFill>
                          <a:schemeClr val="tx1"/>
                        </a:solidFill>
                        <a:latin typeface="+mn-lt"/>
                        <a:cs typeface="Arial"/>
                      </a:endParaRP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 xmlns:a16="http://schemas.microsoft.com/office/drawing/2014/main" val="10004"/>
                  </a:ext>
                </a:extLst>
              </a:tr>
              <a:tr h="24832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a:solidFill>
                            <a:schemeClr val="tx1"/>
                          </a:solidFill>
                          <a:latin typeface="+mn-lt"/>
                          <a:cs typeface="Arial"/>
                        </a:rPr>
                        <a:t>String</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dirty="0">
                          <a:solidFill>
                            <a:schemeClr val="tx1"/>
                          </a:solidFill>
                          <a:latin typeface="+mn-lt"/>
                          <a:cs typeface="Arial"/>
                        </a:rPr>
                        <a:t>CSS</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baseline="0" dirty="0">
                          <a:solidFill>
                            <a:schemeClr val="tx1"/>
                          </a:solidFill>
                          <a:latin typeface="+mn-lt"/>
                          <a:cs typeface="Arial"/>
                        </a:rPr>
                        <a:t>CSS Hex Encoding</a:t>
                      </a:r>
                      <a:endParaRPr lang="en-US" sz="1400" b="1" dirty="0">
                        <a:solidFill>
                          <a:schemeClr val="tx1"/>
                        </a:solidFill>
                        <a:latin typeface="+mn-lt"/>
                        <a:cs typeface="Arial"/>
                      </a:endParaRP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 xmlns:a16="http://schemas.microsoft.com/office/drawing/2014/main" val="10005"/>
                  </a:ext>
                </a:extLst>
              </a:tr>
              <a:tr h="24832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a:solidFill>
                            <a:schemeClr val="tx1"/>
                          </a:solidFill>
                          <a:latin typeface="+mn-lt"/>
                          <a:cs typeface="Arial"/>
                        </a:rPr>
                        <a:t>HTML</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1">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a:solidFill>
                            <a:schemeClr val="tx1"/>
                          </a:solidFill>
                          <a:latin typeface="+mn-lt"/>
                          <a:cs typeface="Arial"/>
                        </a:rPr>
                        <a:t>Anywhere</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1">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a:solidFill>
                            <a:schemeClr val="tx1"/>
                          </a:solidFill>
                          <a:latin typeface="+mn-lt"/>
                          <a:cs typeface="Arial"/>
                        </a:rPr>
                        <a:t>HTML Sanitization (Server and Client Side)</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accent1">
                        <a:lumMod val="20000"/>
                        <a:lumOff val="80000"/>
                      </a:schemeClr>
                    </a:solidFill>
                  </a:tcPr>
                </a:tc>
                <a:extLst>
                  <a:ext uri="{0D108BD9-81ED-4DB2-BD59-A6C34878D82A}">
                    <a16:rowId xmlns="" xmlns:a16="http://schemas.microsoft.com/office/drawing/2014/main" val="10006"/>
                  </a:ext>
                </a:extLst>
              </a:tr>
              <a:tr h="24832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Arial"/>
                        </a:rPr>
                        <a:t>Any</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Arial"/>
                        </a:rPr>
                        <a:t>DOM</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Arial"/>
                        </a:rPr>
                        <a:t>Safe use of JS API's</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 xmlns:a16="http://schemas.microsoft.com/office/drawing/2014/main" val="10007"/>
                  </a:ext>
                </a:extLst>
              </a:tr>
              <a:tr h="43624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Arial"/>
                        </a:rPr>
                        <a:t>Untrusted</a:t>
                      </a:r>
                      <a:r>
                        <a:rPr lang="en-US" sz="1400" b="0" baseline="0">
                          <a:solidFill>
                            <a:schemeClr val="tx1"/>
                          </a:solidFill>
                          <a:latin typeface="+mn-lt"/>
                          <a:cs typeface="Arial"/>
                        </a:rPr>
                        <a:t> JavaScript</a:t>
                      </a:r>
                      <a:endParaRPr lang="en-US" sz="1400" b="0">
                        <a:solidFill>
                          <a:schemeClr val="tx1"/>
                        </a:solidFill>
                        <a:latin typeface="+mn-lt"/>
                        <a:cs typeface="Arial"/>
                      </a:endParaRP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Arial"/>
                        </a:rPr>
                        <a:t>Any</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Arial"/>
                        </a:rPr>
                        <a:t>Sandboxing</a:t>
                      </a:r>
                      <a:r>
                        <a:rPr lang="en-US" sz="1400" b="0" baseline="0">
                          <a:solidFill>
                            <a:schemeClr val="tx1"/>
                          </a:solidFill>
                          <a:latin typeface="+mn-lt"/>
                          <a:cs typeface="Arial"/>
                        </a:rPr>
                        <a:t> and Deliver from Different Domain</a:t>
                      </a:r>
                      <a:endParaRPr lang="en-US" sz="1400" b="0">
                        <a:solidFill>
                          <a:schemeClr val="tx1"/>
                        </a:solidFill>
                        <a:latin typeface="+mn-lt"/>
                        <a:cs typeface="Arial"/>
                      </a:endParaRP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 xmlns:a16="http://schemas.microsoft.com/office/drawing/2014/main" val="10008"/>
                  </a:ext>
                </a:extLst>
              </a:tr>
              <a:tr h="24832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Arial"/>
                        </a:rPr>
                        <a:t>JSON</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Arial"/>
                        </a:rPr>
                        <a:t>Client Parse Time</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err="1">
                          <a:solidFill>
                            <a:schemeClr val="tx1"/>
                          </a:solidFill>
                          <a:latin typeface="+mn-lt"/>
                          <a:cs typeface="Arial"/>
                        </a:rPr>
                        <a:t>JSON.parse</a:t>
                      </a:r>
                      <a:r>
                        <a:rPr lang="en-US" sz="1400" b="0">
                          <a:solidFill>
                            <a:schemeClr val="tx1"/>
                          </a:solidFill>
                          <a:latin typeface="+mn-lt"/>
                          <a:cs typeface="Arial"/>
                        </a:rPr>
                        <a:t>()</a:t>
                      </a:r>
                      <a:r>
                        <a:rPr lang="en-US" sz="1400" b="0" baseline="0">
                          <a:solidFill>
                            <a:schemeClr val="tx1"/>
                          </a:solidFill>
                          <a:latin typeface="+mn-lt"/>
                          <a:cs typeface="Arial"/>
                        </a:rPr>
                        <a:t> or json2.js</a:t>
                      </a:r>
                      <a:endParaRPr lang="en-US" sz="1400" b="0">
                        <a:solidFill>
                          <a:schemeClr val="tx1"/>
                        </a:solidFill>
                        <a:latin typeface="+mn-lt"/>
                        <a:cs typeface="Arial"/>
                      </a:endParaRP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 xmlns:a16="http://schemas.microsoft.com/office/drawing/2014/main" val="10009"/>
                  </a:ext>
                </a:extLst>
              </a:tr>
              <a:tr h="24832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a:solidFill>
                            <a:schemeClr val="tx1"/>
                          </a:solidFill>
                          <a:latin typeface="+mn-lt"/>
                          <a:cs typeface="Arial"/>
                        </a:rPr>
                        <a:t>JSON</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Arial"/>
                        </a:rPr>
                        <a:t>Embedded</a:t>
                      </a: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a:solidFill>
                            <a:schemeClr val="tx1"/>
                          </a:solidFill>
                          <a:latin typeface="+mn-lt"/>
                          <a:cs typeface="Arial"/>
                        </a:rPr>
                        <a:t>JSON</a:t>
                      </a:r>
                      <a:r>
                        <a:rPr lang="en-US" sz="1400" b="0" baseline="0" dirty="0">
                          <a:solidFill>
                            <a:schemeClr val="tx1"/>
                          </a:solidFill>
                          <a:latin typeface="+mn-lt"/>
                          <a:cs typeface="Arial"/>
                        </a:rPr>
                        <a:t> Serialization</a:t>
                      </a:r>
                      <a:endParaRPr lang="en-US" sz="1400" b="0" dirty="0">
                        <a:solidFill>
                          <a:schemeClr val="tx1"/>
                        </a:solidFill>
                        <a:latin typeface="+mn-lt"/>
                        <a:cs typeface="Arial"/>
                      </a:endParaRPr>
                    </a:p>
                  </a:txBody>
                  <a:tcPr marL="68580" marR="34290" marT="34290" marB="3429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 xmlns:a16="http://schemas.microsoft.com/office/drawing/2014/main" val="10010"/>
                  </a:ext>
                </a:extLst>
              </a:tr>
            </a:tbl>
          </a:graphicData>
        </a:graphic>
      </p:graphicFrame>
    </p:spTree>
    <p:extLst>
      <p:ext uri="{BB962C8B-B14F-4D97-AF65-F5344CB8AC3E}">
        <p14:creationId xmlns:p14="http://schemas.microsoft.com/office/powerpoint/2010/main" val="116634723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Project </a:t>
            </a:r>
            <a:r>
              <a:rPr lang="en-US" dirty="0" smtClean="0"/>
              <a:t>Leaders &amp; Contributors</a:t>
            </a:r>
            <a:endParaRPr lang="en-US" sz="3600" dirty="0"/>
          </a:p>
        </p:txBody>
      </p:sp>
      <p:sp>
        <p:nvSpPr>
          <p:cNvPr id="3" name="Content Placeholder 2"/>
          <p:cNvSpPr>
            <a:spLocks noGrp="1"/>
          </p:cNvSpPr>
          <p:nvPr>
            <p:ph idx="1"/>
          </p:nvPr>
        </p:nvSpPr>
        <p:spPr/>
        <p:txBody>
          <a:bodyPr>
            <a:normAutofit lnSpcReduction="10000"/>
          </a:bodyPr>
          <a:lstStyle/>
          <a:p>
            <a:pPr marL="0" indent="0" algn="ctr">
              <a:buNone/>
            </a:pPr>
            <a:r>
              <a:rPr lang="en-US" sz="2800" dirty="0" smtClean="0">
                <a:solidFill>
                  <a:srgbClr val="1C477B"/>
                </a:solidFill>
              </a:rPr>
              <a:t>Project Leaders</a:t>
            </a:r>
          </a:p>
          <a:p>
            <a:pPr marL="0" indent="0" algn="just">
              <a:buNone/>
            </a:pPr>
            <a:r>
              <a:rPr lang="en-US" dirty="0" smtClean="0"/>
              <a:t>Jim Manico </a:t>
            </a:r>
            <a:r>
              <a:rPr lang="en-US" dirty="0"/>
              <a:t>	</a:t>
            </a:r>
            <a:r>
              <a:rPr lang="en-US" dirty="0" smtClean="0"/>
              <a:t>			Jim Bird 				Katy Anton </a:t>
            </a:r>
          </a:p>
          <a:p>
            <a:pPr marL="0" indent="0" algn="ctr">
              <a:buNone/>
            </a:pPr>
            <a:endParaRPr lang="en-US" dirty="0" smtClean="0">
              <a:solidFill>
                <a:srgbClr val="1C477B"/>
              </a:solidFill>
            </a:endParaRPr>
          </a:p>
          <a:p>
            <a:pPr marL="0" indent="0" algn="ctr">
              <a:buNone/>
            </a:pPr>
            <a:r>
              <a:rPr lang="en-US" sz="2800" dirty="0" smtClean="0">
                <a:solidFill>
                  <a:srgbClr val="1C477B"/>
                </a:solidFill>
              </a:rPr>
              <a:t>Contributors </a:t>
            </a:r>
            <a:endParaRPr lang="en-US" sz="2800" dirty="0">
              <a:solidFill>
                <a:srgbClr val="1C477B"/>
              </a:solidFill>
            </a:endParaRPr>
          </a:p>
          <a:p>
            <a:pPr marL="0" indent="0" algn="ctr">
              <a:buNone/>
            </a:pPr>
            <a:r>
              <a:rPr lang="en-GB" dirty="0"/>
              <a:t>Chris </a:t>
            </a:r>
            <a:r>
              <a:rPr lang="en-GB" dirty="0" smtClean="0"/>
              <a:t>Romeo		 	Dan Anderson		 	David </a:t>
            </a:r>
            <a:r>
              <a:rPr lang="en-GB" dirty="0" err="1" smtClean="0"/>
              <a:t>Cybuck</a:t>
            </a:r>
            <a:endParaRPr lang="en-GB" dirty="0"/>
          </a:p>
          <a:p>
            <a:pPr marL="0" indent="0" algn="ctr">
              <a:buNone/>
            </a:pPr>
            <a:r>
              <a:rPr lang="en-GB" dirty="0" smtClean="0"/>
              <a:t>Dave Ferguson</a:t>
            </a:r>
            <a:r>
              <a:rPr lang="en-GB" dirty="0"/>
              <a:t> </a:t>
            </a:r>
            <a:r>
              <a:rPr lang="en-GB" dirty="0" smtClean="0"/>
              <a:t>		Josh Grossman 	 	Osama </a:t>
            </a:r>
            <a:r>
              <a:rPr lang="en-GB" dirty="0" err="1" smtClean="0"/>
              <a:t>Elnaggar</a:t>
            </a:r>
            <a:endParaRPr lang="en-GB" dirty="0"/>
          </a:p>
          <a:p>
            <a:pPr marL="0" indent="0" algn="ctr">
              <a:buNone/>
            </a:pPr>
            <a:r>
              <a:rPr lang="en-GB" dirty="0" smtClean="0"/>
              <a:t>Rick Mitchell</a:t>
            </a:r>
            <a:endParaRPr lang="en-US" dirty="0">
              <a:solidFill>
                <a:srgbClr val="1C477B"/>
              </a:solidFill>
            </a:endParaRPr>
          </a:p>
        </p:txBody>
      </p:sp>
    </p:spTree>
    <p:extLst>
      <p:ext uri="{BB962C8B-B14F-4D97-AF65-F5344CB8AC3E}">
        <p14:creationId xmlns:p14="http://schemas.microsoft.com/office/powerpoint/2010/main" val="3202133678"/>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Other Injection Resources</a:t>
            </a:r>
          </a:p>
        </p:txBody>
      </p:sp>
      <p:sp>
        <p:nvSpPr>
          <p:cNvPr id="3" name="Content Placeholder 2"/>
          <p:cNvSpPr>
            <a:spLocks noGrp="1"/>
          </p:cNvSpPr>
          <p:nvPr>
            <p:ph idx="1"/>
          </p:nvPr>
        </p:nvSpPr>
        <p:spPr/>
        <p:txBody>
          <a:bodyPr/>
          <a:lstStyle/>
          <a:p>
            <a:pPr marL="0" indent="0">
              <a:buNone/>
            </a:pPr>
            <a:r>
              <a:rPr lang="en-US" dirty="0">
                <a:solidFill>
                  <a:schemeClr val="tx1">
                    <a:lumMod val="65000"/>
                    <a:lumOff val="35000"/>
                  </a:schemeClr>
                </a:solidFill>
              </a:rPr>
              <a:t>Command Injection</a:t>
            </a:r>
          </a:p>
          <a:p>
            <a:pPr marL="0" lvl="1" indent="0">
              <a:buNone/>
            </a:pPr>
            <a:r>
              <a:rPr lang="en-US" sz="1800" dirty="0">
                <a:hlinkClick r:id="rId2"/>
              </a:rPr>
              <a:t>https://www.owasp.org/index.php/Command_Injection</a:t>
            </a:r>
            <a:r>
              <a:rPr lang="en-US" sz="1800" dirty="0"/>
              <a:t> </a:t>
            </a:r>
          </a:p>
          <a:p>
            <a:pPr marL="0" indent="0">
              <a:buNone/>
            </a:pPr>
            <a:r>
              <a:rPr lang="en-US" dirty="0">
                <a:solidFill>
                  <a:schemeClr val="tx1">
                    <a:lumMod val="65000"/>
                    <a:lumOff val="35000"/>
                  </a:schemeClr>
                </a:solidFill>
              </a:rPr>
              <a:t>LDAP Injection</a:t>
            </a:r>
          </a:p>
          <a:p>
            <a:pPr marL="0" lvl="1" indent="0">
              <a:buNone/>
            </a:pPr>
            <a:r>
              <a:rPr lang="en-US" sz="1800" dirty="0">
                <a:hlinkClick r:id="rId3"/>
              </a:rPr>
              <a:t>https://www.owasp.org/index.php/LDAP_Injection_Prevention_Cheat_Sheet</a:t>
            </a:r>
            <a:endParaRPr lang="en-US" sz="1800" dirty="0"/>
          </a:p>
          <a:p>
            <a:pPr marL="0" indent="0">
              <a:buNone/>
            </a:pPr>
            <a:r>
              <a:rPr lang="en-US" dirty="0">
                <a:solidFill>
                  <a:schemeClr val="tx1">
                    <a:lumMod val="65000"/>
                    <a:lumOff val="35000"/>
                  </a:schemeClr>
                </a:solidFill>
              </a:rPr>
              <a:t>Injection Protection in Java</a:t>
            </a:r>
            <a:endParaRPr lang="en-US" dirty="0"/>
          </a:p>
          <a:p>
            <a:pPr marL="0" lvl="1" indent="0">
              <a:buNone/>
            </a:pPr>
            <a:r>
              <a:rPr lang="en-US" sz="1800" dirty="0">
                <a:hlinkClick r:id="rId4"/>
              </a:rPr>
              <a:t>https://www.owasp.org/index.php/Injection_Prevention_Cheat_Sheet_in_Java</a:t>
            </a:r>
            <a:r>
              <a:rPr lang="en-US" sz="1800" dirty="0"/>
              <a:t>  </a:t>
            </a:r>
          </a:p>
          <a:p>
            <a:pPr marL="0" indent="0">
              <a:buNone/>
            </a:pPr>
            <a:endParaRPr lang="en-US" dirty="0"/>
          </a:p>
        </p:txBody>
      </p:sp>
    </p:spTree>
    <p:extLst>
      <p:ext uri="{BB962C8B-B14F-4D97-AF65-F5344CB8AC3E}">
        <p14:creationId xmlns:p14="http://schemas.microsoft.com/office/powerpoint/2010/main" val="905687220"/>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Caution</a:t>
            </a:r>
          </a:p>
        </p:txBody>
      </p:sp>
      <p:sp>
        <p:nvSpPr>
          <p:cNvPr id="3" name="Content Placeholder 2"/>
          <p:cNvSpPr>
            <a:spLocks noGrp="1"/>
          </p:cNvSpPr>
          <p:nvPr>
            <p:ph idx="1"/>
          </p:nvPr>
        </p:nvSpPr>
        <p:spPr>
          <a:xfrm>
            <a:off x="457200" y="1200150"/>
            <a:ext cx="8686800" cy="3096022"/>
          </a:xfrm>
        </p:spPr>
        <p:txBody>
          <a:bodyPr>
            <a:normAutofit fontScale="85000" lnSpcReduction="10000"/>
          </a:bodyPr>
          <a:lstStyle/>
          <a:p>
            <a:pPr marL="0" indent="0">
              <a:buNone/>
            </a:pPr>
            <a:r>
              <a:rPr lang="en-US" b="1" dirty="0">
                <a:solidFill>
                  <a:srgbClr val="FF0000"/>
                </a:solidFill>
              </a:rPr>
              <a:t>Caution</a:t>
            </a:r>
            <a:endParaRPr lang="en-US" dirty="0">
              <a:solidFill>
                <a:srgbClr val="FF0000"/>
              </a:solidFill>
            </a:endParaRPr>
          </a:p>
          <a:p>
            <a:r>
              <a:rPr lang="en-US" dirty="0"/>
              <a:t>XSS defense as a total body of knowledge is wicked complicated. Be sure to continually remind developers about good XSS defense engineering.</a:t>
            </a:r>
          </a:p>
          <a:p>
            <a:pPr marL="0" indent="0">
              <a:buNone/>
            </a:pPr>
            <a:r>
              <a:rPr lang="en-US" b="1" dirty="0">
                <a:solidFill>
                  <a:srgbClr val="1C477B"/>
                </a:solidFill>
              </a:rPr>
              <a:t>Verify</a:t>
            </a:r>
            <a:r>
              <a:rPr lang="en-US" b="1" dirty="0"/>
              <a:t> </a:t>
            </a:r>
          </a:p>
          <a:p>
            <a:r>
              <a:rPr lang="en-US" dirty="0"/>
              <a:t>SAST and DAST security tools are both good at XSS discovery.</a:t>
            </a:r>
          </a:p>
          <a:p>
            <a:pPr marL="0" indent="0">
              <a:buNone/>
            </a:pPr>
            <a:r>
              <a:rPr lang="en-US" b="1" dirty="0">
                <a:solidFill>
                  <a:srgbClr val="1C477B"/>
                </a:solidFill>
              </a:rPr>
              <a:t>Guidance</a:t>
            </a:r>
          </a:p>
          <a:p>
            <a:r>
              <a:rPr lang="en-US" sz="1900" i="1" dirty="0"/>
              <a:t>https://</a:t>
            </a:r>
            <a:r>
              <a:rPr lang="en-US" sz="1900" i="1" dirty="0" err="1"/>
              <a:t>www.owasp.org</a:t>
            </a:r>
            <a:r>
              <a:rPr lang="en-US" sz="1900" i="1" dirty="0"/>
              <a:t>/</a:t>
            </a:r>
            <a:r>
              <a:rPr lang="en-US" sz="1900" i="1" dirty="0" err="1"/>
              <a:t>index.php</a:t>
            </a:r>
            <a:r>
              <a:rPr lang="en-US" sz="1900" i="1" dirty="0"/>
              <a:t>/XSS_(</a:t>
            </a:r>
            <a:r>
              <a:rPr lang="en-US" sz="1900" i="1" dirty="0" err="1"/>
              <a:t>Cross_Site_Scripting</a:t>
            </a:r>
            <a:r>
              <a:rPr lang="en-US" sz="1900" i="1" dirty="0"/>
              <a:t>)_</a:t>
            </a:r>
            <a:r>
              <a:rPr lang="en-US" sz="1900" i="1" dirty="0" err="1"/>
              <a:t>Prevention_Cheat_Sheet</a:t>
            </a:r>
            <a:endParaRPr lang="en-US" sz="1900" i="1" dirty="0"/>
          </a:p>
          <a:p>
            <a:r>
              <a:rPr lang="en-US" sz="2300" i="1" dirty="0"/>
              <a:t>https://</a:t>
            </a:r>
            <a:r>
              <a:rPr lang="en-US" sz="2300" i="1" dirty="0" err="1"/>
              <a:t>www.owasp.org</a:t>
            </a:r>
            <a:r>
              <a:rPr lang="en-US" sz="2300" i="1" dirty="0"/>
              <a:t>/</a:t>
            </a:r>
            <a:r>
              <a:rPr lang="en-US" sz="2300" i="1" dirty="0" err="1"/>
              <a:t>index.php</a:t>
            </a:r>
            <a:r>
              <a:rPr lang="en-US" sz="2300" i="1" dirty="0"/>
              <a:t>/</a:t>
            </a:r>
            <a:r>
              <a:rPr lang="en-US" sz="2300" i="1" dirty="0" err="1"/>
              <a:t>DOM_based_XSS_Prevention_Cheat_Sheet</a:t>
            </a:r>
            <a:endParaRPr lang="en-US" sz="2300" i="1" dirty="0"/>
          </a:p>
          <a:p>
            <a:r>
              <a:rPr lang="en-US" sz="2300" i="1" dirty="0"/>
              <a:t>https://</a:t>
            </a:r>
            <a:r>
              <a:rPr lang="en-US" sz="2300" i="1" dirty="0" err="1"/>
              <a:t>www.owasp.org</a:t>
            </a:r>
            <a:r>
              <a:rPr lang="en-US" sz="2300" i="1" dirty="0"/>
              <a:t>/</a:t>
            </a:r>
            <a:r>
              <a:rPr lang="en-US" sz="2300" i="1" dirty="0" err="1"/>
              <a:t>index.php</a:t>
            </a:r>
            <a:r>
              <a:rPr lang="en-US" sz="2300" i="1" dirty="0"/>
              <a:t>/</a:t>
            </a:r>
            <a:r>
              <a:rPr lang="en-US" sz="2300" i="1" dirty="0" err="1"/>
              <a:t>XSS_Filter_Evasion_Cheat_Sheet</a:t>
            </a:r>
            <a:endParaRPr lang="en-US" sz="2300" i="1" dirty="0"/>
          </a:p>
          <a:p>
            <a:endParaRPr lang="en-US" dirty="0"/>
          </a:p>
          <a:p>
            <a:endParaRPr lang="en-US" dirty="0"/>
          </a:p>
        </p:txBody>
      </p:sp>
    </p:spTree>
    <p:extLst>
      <p:ext uri="{BB962C8B-B14F-4D97-AF65-F5344CB8AC3E}">
        <p14:creationId xmlns:p14="http://schemas.microsoft.com/office/powerpoint/2010/main" val="2507399636"/>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3125"/>
            <a:ext cx="8229600" cy="857250"/>
          </a:xfrm>
        </p:spPr>
        <p:txBody>
          <a:bodyPr>
            <a:normAutofit/>
          </a:bodyPr>
          <a:lstStyle/>
          <a:p>
            <a:pPr lvl="0" algn="ctr"/>
            <a:r>
              <a:rPr lang="en-US" sz="4000" b="1" dirty="0"/>
              <a:t>C5: Validate All Inputs</a:t>
            </a:r>
            <a:endParaRPr lang="fr-FR" sz="4000" b="1" dirty="0"/>
          </a:p>
        </p:txBody>
      </p:sp>
    </p:spTree>
    <p:extLst>
      <p:ext uri="{BB962C8B-B14F-4D97-AF65-F5344CB8AC3E}">
        <p14:creationId xmlns:p14="http://schemas.microsoft.com/office/powerpoint/2010/main" val="318166676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Syntax and Semantic Validity</a:t>
            </a:r>
          </a:p>
        </p:txBody>
      </p:sp>
      <p:sp>
        <p:nvSpPr>
          <p:cNvPr id="3" name="Content Placeholder 2"/>
          <p:cNvSpPr>
            <a:spLocks noGrp="1"/>
          </p:cNvSpPr>
          <p:nvPr>
            <p:ph idx="1"/>
          </p:nvPr>
        </p:nvSpPr>
        <p:spPr/>
        <p:txBody>
          <a:bodyPr>
            <a:normAutofit fontScale="92500" lnSpcReduction="10000"/>
          </a:bodyPr>
          <a:lstStyle/>
          <a:p>
            <a:pPr marL="0" indent="0">
              <a:buNone/>
            </a:pPr>
            <a:r>
              <a:rPr lang="en-GB" dirty="0"/>
              <a:t>Applications should check that data is both </a:t>
            </a:r>
            <a:r>
              <a:rPr lang="en-GB" i="1" dirty="0"/>
              <a:t>syntactically</a:t>
            </a:r>
            <a:r>
              <a:rPr lang="en-GB" dirty="0"/>
              <a:t> and </a:t>
            </a:r>
            <a:r>
              <a:rPr lang="en-GB" i="1" dirty="0"/>
              <a:t>semantically</a:t>
            </a:r>
            <a:r>
              <a:rPr lang="en-GB" dirty="0"/>
              <a:t> valid before using it in any way. </a:t>
            </a:r>
          </a:p>
          <a:p>
            <a:r>
              <a:rPr lang="en-GB" b="1" i="1" dirty="0"/>
              <a:t>Syntax validity</a:t>
            </a:r>
            <a:r>
              <a:rPr lang="en-GB" b="1" dirty="0"/>
              <a:t> </a:t>
            </a:r>
            <a:r>
              <a:rPr lang="en-GB" dirty="0"/>
              <a:t>-&gt; the data is in the expected form. </a:t>
            </a:r>
          </a:p>
          <a:p>
            <a:pPr lvl="1">
              <a:buFont typeface="Arial"/>
              <a:buChar char="•"/>
            </a:pPr>
            <a:r>
              <a:rPr lang="en-GB" sz="1900" dirty="0"/>
              <a:t>For example, an application may allow a user to select a four-digit “account ID”. The application check that the data entered by the user is exactly four digits in length, and consists only of numbers .</a:t>
            </a:r>
          </a:p>
          <a:p>
            <a:r>
              <a:rPr lang="en-GB" b="1" i="1" dirty="0"/>
              <a:t>Semantic validity</a:t>
            </a:r>
            <a:r>
              <a:rPr lang="en-GB" b="1" dirty="0"/>
              <a:t> </a:t>
            </a:r>
            <a:r>
              <a:rPr lang="en-GB" dirty="0"/>
              <a:t>-&gt; the data is within an acceptable range for the given application functionality and context. </a:t>
            </a:r>
          </a:p>
          <a:p>
            <a:pPr lvl="1">
              <a:buFont typeface="Arial"/>
              <a:buChar char="•"/>
            </a:pPr>
            <a:r>
              <a:rPr lang="en-GB" sz="1900" dirty="0"/>
              <a:t>For example, in a date range, a start date must be before the end date.</a:t>
            </a:r>
          </a:p>
          <a:p>
            <a:endParaRPr lang="en-US" dirty="0"/>
          </a:p>
        </p:txBody>
      </p:sp>
    </p:spTree>
    <p:extLst>
      <p:ext uri="{BB962C8B-B14F-4D97-AF65-F5344CB8AC3E}">
        <p14:creationId xmlns:p14="http://schemas.microsoft.com/office/powerpoint/2010/main" val="1038983830"/>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4"/>
          <p:cNvSpPr txBox="1">
            <a:spLocks/>
          </p:cNvSpPr>
          <p:nvPr/>
        </p:nvSpPr>
        <p:spPr>
          <a:xfrm>
            <a:off x="1797084" y="1178836"/>
            <a:ext cx="5769497" cy="2769989"/>
          </a:xfrm>
          <a:prstGeom prst="rect">
            <a:avLst/>
          </a:prstGeom>
        </p:spPr>
        <p:txBody>
          <a:bodyPr wrap="square" lIns="0" tIns="0" rIns="0" bIns="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342900">
              <a:spcBef>
                <a:spcPts val="0"/>
              </a:spcBef>
              <a:spcAft>
                <a:spcPts val="0"/>
              </a:spcAft>
            </a:pPr>
            <a:r>
              <a:rPr lang="en-US" sz="1800" spc="-23" dirty="0">
                <a:solidFill>
                  <a:schemeClr val="tx1"/>
                </a:solidFill>
                <a:latin typeface="Courier"/>
                <a:cs typeface="Courier"/>
              </a:rPr>
              <a:t>select id,ssn,cc,mmn from customers where email='$email'</a:t>
            </a:r>
          </a:p>
          <a:p>
            <a:pPr indent="-342900">
              <a:spcBef>
                <a:spcPts val="0"/>
              </a:spcBef>
              <a:spcAft>
                <a:spcPts val="0"/>
              </a:spcAft>
            </a:pPr>
            <a:endParaRPr lang="en-US" sz="1800" spc="-23" dirty="0">
              <a:solidFill>
                <a:srgbClr val="7A6C62"/>
              </a:solidFill>
              <a:latin typeface="Courier"/>
              <a:cs typeface="Courier"/>
            </a:endParaRPr>
          </a:p>
          <a:p>
            <a:pPr marL="137160" indent="-342900">
              <a:spcBef>
                <a:spcPts val="0"/>
              </a:spcBef>
              <a:spcAft>
                <a:spcPts val="0"/>
              </a:spcAft>
            </a:pPr>
            <a:endParaRPr lang="en-US" sz="1800" spc="-23" dirty="0">
              <a:solidFill>
                <a:srgbClr val="7A6C62"/>
              </a:solidFill>
              <a:latin typeface="Courier"/>
              <a:cs typeface="Courier"/>
            </a:endParaRPr>
          </a:p>
          <a:p>
            <a:pPr marL="137160" indent="-342900">
              <a:spcBef>
                <a:spcPts val="0"/>
              </a:spcBef>
              <a:spcAft>
                <a:spcPts val="0"/>
              </a:spcAft>
            </a:pPr>
            <a:r>
              <a:rPr lang="en-US" sz="1800" spc="-23" dirty="0">
                <a:solidFill>
                  <a:schemeClr val="tx1"/>
                </a:solidFill>
                <a:latin typeface="Courier"/>
                <a:cs typeface="Courier"/>
              </a:rPr>
              <a:t>$email = </a:t>
            </a:r>
            <a:r>
              <a:rPr lang="en-US" sz="1800" spc="-23" dirty="0">
                <a:latin typeface="Courier"/>
                <a:cs typeface="Courier"/>
              </a:rPr>
              <a:t>jim'or'1'!='@manicode.com</a:t>
            </a:r>
          </a:p>
          <a:p>
            <a:pPr marL="137160" indent="-342900">
              <a:spcBef>
                <a:spcPts val="0"/>
              </a:spcBef>
              <a:spcAft>
                <a:spcPts val="0"/>
              </a:spcAft>
            </a:pPr>
            <a:endParaRPr lang="en-US" sz="1800" spc="-23" dirty="0">
              <a:solidFill>
                <a:srgbClr val="FF0000"/>
              </a:solidFill>
              <a:latin typeface="Courier"/>
              <a:cs typeface="Courier"/>
            </a:endParaRPr>
          </a:p>
          <a:p>
            <a:pPr marL="137160" indent="-342900">
              <a:spcBef>
                <a:spcPts val="0"/>
              </a:spcBef>
              <a:spcAft>
                <a:spcPts val="0"/>
              </a:spcAft>
            </a:pPr>
            <a:endParaRPr lang="en-US" sz="1800" spc="-23" dirty="0">
              <a:solidFill>
                <a:schemeClr val="accent2"/>
              </a:solidFill>
              <a:latin typeface="Courier"/>
              <a:cs typeface="Courier"/>
            </a:endParaRPr>
          </a:p>
          <a:p>
            <a:pPr indent="-342900">
              <a:spcBef>
                <a:spcPts val="0"/>
              </a:spcBef>
              <a:spcAft>
                <a:spcPts val="0"/>
              </a:spcAft>
            </a:pPr>
            <a:r>
              <a:rPr lang="en-US" sz="1800" spc="-23" dirty="0">
                <a:solidFill>
                  <a:schemeClr val="tx1"/>
                </a:solidFill>
                <a:latin typeface="Courier"/>
                <a:cs typeface="Courier"/>
              </a:rPr>
              <a:t>select id,ssn,cc,mmn from customers where email='</a:t>
            </a:r>
            <a:r>
              <a:rPr lang="en-US" sz="1800" spc="-23" dirty="0">
                <a:latin typeface="Courier"/>
                <a:cs typeface="Courier"/>
              </a:rPr>
              <a:t>jim'or'1'!='@manicode.com</a:t>
            </a:r>
            <a:r>
              <a:rPr lang="en-US" sz="1800" spc="-23" dirty="0">
                <a:solidFill>
                  <a:schemeClr val="tx1"/>
                </a:solidFill>
                <a:latin typeface="Courier"/>
                <a:cs typeface="Courier"/>
              </a:rPr>
              <a:t>'</a:t>
            </a:r>
          </a:p>
          <a:p>
            <a:pPr marL="137160" indent="-342900">
              <a:spcBef>
                <a:spcPts val="0"/>
              </a:spcBef>
              <a:spcAft>
                <a:spcPts val="0"/>
              </a:spcAft>
            </a:pPr>
            <a:endParaRPr lang="fr-FR" sz="1800" spc="-23" dirty="0">
              <a:solidFill>
                <a:srgbClr val="7A6C62"/>
              </a:solidFill>
              <a:latin typeface="Courier"/>
              <a:cs typeface="Courier"/>
            </a:endParaRPr>
          </a:p>
        </p:txBody>
      </p:sp>
      <p:sp>
        <p:nvSpPr>
          <p:cNvPr id="2" name="Title 1"/>
          <p:cNvSpPr>
            <a:spLocks noGrp="1"/>
          </p:cNvSpPr>
          <p:nvPr>
            <p:ph type="title"/>
          </p:nvPr>
        </p:nvSpPr>
        <p:spPr>
          <a:xfrm>
            <a:off x="457200" y="205979"/>
            <a:ext cx="8468508" cy="857250"/>
          </a:xfrm>
        </p:spPr>
        <p:txBody>
          <a:bodyPr>
            <a:noAutofit/>
          </a:bodyPr>
          <a:lstStyle/>
          <a:p>
            <a:r>
              <a:rPr lang="en-US" sz="3400" dirty="0"/>
              <a:t>Reminder: Even Valid Data Can Cause Injection</a:t>
            </a:r>
          </a:p>
        </p:txBody>
      </p:sp>
      <p:sp>
        <p:nvSpPr>
          <p:cNvPr id="16" name="TextBox 15"/>
          <p:cNvSpPr txBox="1"/>
          <p:nvPr/>
        </p:nvSpPr>
        <p:spPr>
          <a:xfrm>
            <a:off x="1376134" y="1278386"/>
            <a:ext cx="342900" cy="342900"/>
          </a:xfrm>
          <a:prstGeom prst="rect">
            <a:avLst/>
          </a:prstGeom>
          <a:solidFill>
            <a:schemeClr val="accent3"/>
          </a:solidFill>
        </p:spPr>
        <p:txBody>
          <a:bodyPr wrap="square" lIns="0" tIns="0" rIns="0" bIns="34290" rtlCol="0" anchor="ctr">
            <a:noAutofit/>
          </a:bodyPr>
          <a:lstStyle/>
          <a:p>
            <a:pPr algn="ctr"/>
            <a:r>
              <a:rPr lang="en-US" b="1" dirty="0">
                <a:solidFill>
                  <a:srgbClr val="FFFFFF"/>
                </a:solidFill>
              </a:rPr>
              <a:t>1</a:t>
            </a:r>
          </a:p>
        </p:txBody>
      </p:sp>
      <p:sp>
        <p:nvSpPr>
          <p:cNvPr id="17" name="TextBox 16"/>
          <p:cNvSpPr txBox="1"/>
          <p:nvPr/>
        </p:nvSpPr>
        <p:spPr>
          <a:xfrm>
            <a:off x="1376134" y="2261671"/>
            <a:ext cx="342900" cy="342900"/>
          </a:xfrm>
          <a:prstGeom prst="rect">
            <a:avLst/>
          </a:prstGeom>
          <a:solidFill>
            <a:schemeClr val="accent3"/>
          </a:solidFill>
        </p:spPr>
        <p:txBody>
          <a:bodyPr wrap="square" lIns="0" tIns="0" rIns="0" bIns="34290" rtlCol="0" anchor="ctr">
            <a:noAutofit/>
          </a:bodyPr>
          <a:lstStyle/>
          <a:p>
            <a:pPr algn="ctr"/>
            <a:r>
              <a:rPr lang="en-US" b="1" dirty="0">
                <a:solidFill>
                  <a:srgbClr val="FFFFFF"/>
                </a:solidFill>
              </a:rPr>
              <a:t>2</a:t>
            </a:r>
          </a:p>
        </p:txBody>
      </p:sp>
      <p:sp>
        <p:nvSpPr>
          <p:cNvPr id="18" name="TextBox 17"/>
          <p:cNvSpPr txBox="1"/>
          <p:nvPr/>
        </p:nvSpPr>
        <p:spPr>
          <a:xfrm>
            <a:off x="1376134" y="3247097"/>
            <a:ext cx="342900" cy="342900"/>
          </a:xfrm>
          <a:prstGeom prst="rect">
            <a:avLst/>
          </a:prstGeom>
          <a:solidFill>
            <a:schemeClr val="accent3"/>
          </a:solidFill>
        </p:spPr>
        <p:txBody>
          <a:bodyPr wrap="square" lIns="0" tIns="0" rIns="0" bIns="34290" rtlCol="0" anchor="ctr">
            <a:noAutofit/>
          </a:bodyPr>
          <a:lstStyle/>
          <a:p>
            <a:pPr algn="ctr"/>
            <a:r>
              <a:rPr lang="en-US" b="1" dirty="0">
                <a:solidFill>
                  <a:srgbClr val="FFFFFF"/>
                </a:solidFill>
              </a:rPr>
              <a:t>3</a:t>
            </a:r>
          </a:p>
        </p:txBody>
      </p:sp>
    </p:spTree>
    <p:extLst>
      <p:ext uri="{BB962C8B-B14F-4D97-AF65-F5344CB8AC3E}">
        <p14:creationId xmlns:p14="http://schemas.microsoft.com/office/powerpoint/2010/main" val="135876037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0-#ppt_w/2"/>
                                          </p:val>
                                        </p:tav>
                                        <p:tav tm="100000">
                                          <p:val>
                                            <p:strVal val="#ppt_x"/>
                                          </p:val>
                                        </p:tav>
                                      </p:tavLst>
                                    </p:anim>
                                    <p:anim calcmode="lin" valueType="num">
                                      <p:cBhvr additive="base">
                                        <p:cTn id="18" dur="500" fill="hold"/>
                                        <p:tgtEl>
                                          <p:spTgt spid="17"/>
                                        </p:tgtEl>
                                        <p:attrNameLst>
                                          <p:attrName>ppt_y</p:attrName>
                                        </p:attrNameLst>
                                      </p:cBhvr>
                                      <p:tavLst>
                                        <p:tav tm="0">
                                          <p:val>
                                            <p:strVal val="#ppt_y"/>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 calcmode="lin" valueType="num">
                                      <p:cBhvr additive="base">
                                        <p:cTn id="21"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fill="hold"/>
                                        <p:tgtEl>
                                          <p:spTgt spid="18"/>
                                        </p:tgtEl>
                                        <p:attrNameLst>
                                          <p:attrName>ppt_x</p:attrName>
                                        </p:attrNameLst>
                                      </p:cBhvr>
                                      <p:tavLst>
                                        <p:tav tm="0">
                                          <p:val>
                                            <p:strVal val="0-#ppt_w/2"/>
                                          </p:val>
                                        </p:tav>
                                        <p:tav tm="100000">
                                          <p:val>
                                            <p:strVal val="#ppt_x"/>
                                          </p:val>
                                        </p:tav>
                                      </p:tavLst>
                                    </p:anim>
                                    <p:anim calcmode="lin" valueType="num">
                                      <p:cBhvr additive="base">
                                        <p:cTn id="28" dur="500" fill="hold"/>
                                        <p:tgtEl>
                                          <p:spTgt spid="18"/>
                                        </p:tgtEl>
                                        <p:attrNameLst>
                                          <p:attrName>ppt_y</p:attrName>
                                        </p:attrNameLst>
                                      </p:cBhvr>
                                      <p:tavLst>
                                        <p:tav tm="0">
                                          <p:val>
                                            <p:strVal val="#ppt_y"/>
                                          </p:val>
                                        </p:tav>
                                        <p:tav tm="100000">
                                          <p:val>
                                            <p:strVal val="#ppt_y"/>
                                          </p:val>
                                        </p:tav>
                                      </p:tavLst>
                                    </p:anim>
                                  </p:childTnLst>
                                </p:cTn>
                              </p:par>
                              <p:par>
                                <p:cTn id="29" presetID="9" presetClass="entr" presetSubtype="0" fill="hold" grpId="1"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dissolve">
                                      <p:cBhvr>
                                        <p:cTn id="31" dur="500"/>
                                        <p:tgtEl>
                                          <p:spTgt spid="18"/>
                                        </p:tgtEl>
                                      </p:cBhvr>
                                    </p:animEffect>
                                  </p:childTnLst>
                                </p:cTn>
                              </p:par>
                              <p:par>
                                <p:cTn id="32" presetID="2" presetClass="entr" presetSubtype="4" fill="hold" nodeType="withEffect">
                                  <p:stCondLst>
                                    <p:cond delay="0"/>
                                  </p:stCondLst>
                                  <p:childTnLst>
                                    <p:set>
                                      <p:cBhvr>
                                        <p:cTn id="33" dur="1" fill="hold">
                                          <p:stCondLst>
                                            <p:cond delay="0"/>
                                          </p:stCondLst>
                                        </p:cTn>
                                        <p:tgtEl>
                                          <p:spTgt spid="7">
                                            <p:txEl>
                                              <p:pRg st="6" end="6"/>
                                            </p:txEl>
                                          </p:spTgt>
                                        </p:tgtEl>
                                        <p:attrNameLst>
                                          <p:attrName>style.visibility</p:attrName>
                                        </p:attrNameLst>
                                      </p:cBhvr>
                                      <p:to>
                                        <p:strVal val="visible"/>
                                      </p:to>
                                    </p:set>
                                    <p:anim calcmode="lin" valueType="num">
                                      <p:cBhvr additive="base">
                                        <p:cTn id="34"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8" grpId="1"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OWASP HTML Sanitizer Project</a:t>
            </a:r>
          </a:p>
        </p:txBody>
      </p:sp>
      <p:sp>
        <p:nvSpPr>
          <p:cNvPr id="3" name="Content Placeholder 2"/>
          <p:cNvSpPr>
            <a:spLocks noGrp="1"/>
          </p:cNvSpPr>
          <p:nvPr>
            <p:ph idx="1"/>
          </p:nvPr>
        </p:nvSpPr>
        <p:spPr/>
        <p:txBody>
          <a:bodyPr>
            <a:normAutofit fontScale="92500" lnSpcReduction="20000"/>
          </a:bodyPr>
          <a:lstStyle/>
          <a:p>
            <a:pPr>
              <a:buBlip>
                <a:blip r:embed="rId2"/>
              </a:buBlip>
            </a:pPr>
            <a:r>
              <a:rPr lang="en-US" dirty="0"/>
              <a:t>HTML Sanitizer written in Java which lets you include HTML authored by third-parties in your web application while protecting against XSS. </a:t>
            </a:r>
          </a:p>
          <a:p>
            <a:pPr>
              <a:spcBef>
                <a:spcPts val="600"/>
              </a:spcBef>
              <a:buBlip>
                <a:blip r:embed="rId2"/>
              </a:buBlip>
            </a:pPr>
            <a:r>
              <a:rPr lang="en-US" dirty="0"/>
              <a:t>Written with security best practices in mind, has an extensive test suite, and has undergone adversarial security review </a:t>
            </a:r>
          </a:p>
          <a:p>
            <a:pPr marL="0" indent="0">
              <a:buNone/>
            </a:pPr>
            <a:r>
              <a:rPr lang="en-US" sz="1600" i="1" dirty="0">
                <a:solidFill>
                  <a:schemeClr val="bg1">
                    <a:lumMod val="50000"/>
                  </a:schemeClr>
                </a:solidFill>
                <a:latin typeface="Arial" charset="0"/>
                <a:cs typeface="Arial" charset="0"/>
              </a:rPr>
              <a:t>	</a:t>
            </a:r>
            <a:r>
              <a:rPr lang="en-US" sz="1600" i="1" u="sng" dirty="0">
                <a:solidFill>
                  <a:schemeClr val="bg1">
                    <a:lumMod val="50000"/>
                  </a:schemeClr>
                </a:solidFill>
                <a:latin typeface="Arial" charset="0"/>
                <a:cs typeface="Arial" charset="0"/>
              </a:rPr>
              <a:t>https://</a:t>
            </a:r>
            <a:r>
              <a:rPr lang="en-US" sz="1600" i="1" u="sng" dirty="0" err="1">
                <a:solidFill>
                  <a:schemeClr val="bg1">
                    <a:lumMod val="50000"/>
                  </a:schemeClr>
                </a:solidFill>
                <a:latin typeface="Arial" charset="0"/>
                <a:cs typeface="Arial" charset="0"/>
              </a:rPr>
              <a:t>code.google.com</a:t>
            </a:r>
            <a:r>
              <a:rPr lang="en-US" sz="1600" i="1" u="sng" dirty="0">
                <a:solidFill>
                  <a:schemeClr val="bg1">
                    <a:lumMod val="50000"/>
                  </a:schemeClr>
                </a:solidFill>
                <a:latin typeface="Arial" charset="0"/>
                <a:cs typeface="Arial" charset="0"/>
              </a:rPr>
              <a:t>/p/</a:t>
            </a:r>
            <a:r>
              <a:rPr lang="en-US" sz="1600" i="1" u="sng" dirty="0" err="1">
                <a:solidFill>
                  <a:schemeClr val="bg1">
                    <a:lumMod val="50000"/>
                  </a:schemeClr>
                </a:solidFill>
                <a:latin typeface="Arial" charset="0"/>
                <a:cs typeface="Arial" charset="0"/>
              </a:rPr>
              <a:t>owasp</a:t>
            </a:r>
            <a:r>
              <a:rPr lang="en-US" sz="1600" i="1" u="sng" dirty="0">
                <a:solidFill>
                  <a:schemeClr val="bg1">
                    <a:lumMod val="50000"/>
                  </a:schemeClr>
                </a:solidFill>
                <a:latin typeface="Arial" charset="0"/>
                <a:cs typeface="Arial" charset="0"/>
              </a:rPr>
              <a:t>-java-html-sanitizer/wiki/</a:t>
            </a:r>
            <a:r>
              <a:rPr lang="en-US" sz="1600" i="1" u="sng" dirty="0" err="1">
                <a:solidFill>
                  <a:schemeClr val="bg1">
                    <a:lumMod val="50000"/>
                  </a:schemeClr>
                </a:solidFill>
                <a:latin typeface="Arial" charset="0"/>
                <a:cs typeface="Arial" charset="0"/>
              </a:rPr>
              <a:t>AttackReviewGroundRules</a:t>
            </a:r>
            <a:r>
              <a:rPr lang="en-US" sz="1600" i="1" u="sng" dirty="0">
                <a:solidFill>
                  <a:schemeClr val="bg1">
                    <a:lumMod val="50000"/>
                  </a:schemeClr>
                </a:solidFill>
                <a:latin typeface="Arial" charset="0"/>
                <a:cs typeface="Arial" charset="0"/>
              </a:rPr>
              <a:t>. </a:t>
            </a:r>
          </a:p>
          <a:p>
            <a:pPr>
              <a:spcBef>
                <a:spcPts val="600"/>
              </a:spcBef>
              <a:buBlip>
                <a:blip r:embed="rId2"/>
              </a:buBlip>
            </a:pPr>
            <a:r>
              <a:rPr lang="en-US" dirty="0"/>
              <a:t>Simple programmatic POSITIVE policy configuration. No XML </a:t>
            </a:r>
            <a:r>
              <a:rPr lang="en-US" dirty="0" err="1"/>
              <a:t>config</a:t>
            </a:r>
            <a:r>
              <a:rPr lang="en-US" dirty="0"/>
              <a:t>. </a:t>
            </a:r>
          </a:p>
          <a:p>
            <a:pPr>
              <a:spcBef>
                <a:spcPts val="600"/>
              </a:spcBef>
              <a:buBlip>
                <a:blip r:embed="rId2"/>
              </a:buBlip>
            </a:pPr>
            <a:r>
              <a:rPr lang="en-US" dirty="0"/>
              <a:t>This is code from the </a:t>
            </a:r>
            <a:r>
              <a:rPr lang="en-US" dirty="0" err="1"/>
              <a:t>Caja</a:t>
            </a:r>
            <a:r>
              <a:rPr lang="en-US" dirty="0"/>
              <a:t> project that was donated by Google's </a:t>
            </a:r>
            <a:r>
              <a:rPr lang="en-US" dirty="0" err="1"/>
              <a:t>AppSec</a:t>
            </a:r>
            <a:r>
              <a:rPr lang="en-US" dirty="0"/>
              <a:t> team. </a:t>
            </a:r>
          </a:p>
          <a:p>
            <a:pPr>
              <a:spcBef>
                <a:spcPts val="600"/>
              </a:spcBef>
              <a:buBlip>
                <a:blip r:embed="rId2"/>
              </a:buBlip>
            </a:pPr>
            <a:r>
              <a:rPr lang="en-US" dirty="0"/>
              <a:t>High performance and low memory utilization. </a:t>
            </a:r>
          </a:p>
        </p:txBody>
      </p:sp>
    </p:spTree>
    <p:extLst>
      <p:ext uri="{BB962C8B-B14F-4D97-AF65-F5344CB8AC3E}">
        <p14:creationId xmlns:p14="http://schemas.microsoft.com/office/powerpoint/2010/main" val="83670904"/>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OWASP HTML Sanitizer Project</a:t>
            </a:r>
          </a:p>
        </p:txBody>
      </p:sp>
      <p:sp>
        <p:nvSpPr>
          <p:cNvPr id="4" name="Rectangle 3"/>
          <p:cNvSpPr/>
          <p:nvPr/>
        </p:nvSpPr>
        <p:spPr bwMode="auto">
          <a:xfrm>
            <a:off x="457200" y="1506063"/>
            <a:ext cx="3421380"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spcBef>
                <a:spcPts val="600"/>
              </a:spcBef>
              <a:spcAft>
                <a:spcPts val="600"/>
              </a:spcAft>
              <a:buClr>
                <a:srgbClr val="00B050"/>
              </a:buClr>
              <a:buSzPct val="120000"/>
              <a:buFont typeface="Wingdings" panose="05000000000000000000" pitchFamily="2" charset="2"/>
              <a:buChar char="þ"/>
            </a:pPr>
            <a:r>
              <a:rPr lang="fr-FR" sz="1400" b="1" dirty="0" err="1">
                <a:solidFill>
                  <a:prstClr val="black"/>
                </a:solidFill>
                <a:cs typeface="Arial" panose="020B0604020202020204" pitchFamily="34" charset="0"/>
              </a:rPr>
              <a:t>Sample</a:t>
            </a:r>
            <a:r>
              <a:rPr lang="fr-FR" sz="1400" b="1" dirty="0">
                <a:solidFill>
                  <a:prstClr val="black"/>
                </a:solidFill>
                <a:cs typeface="Arial" panose="020B0604020202020204" pitchFamily="34" charset="0"/>
              </a:rPr>
              <a:t> Usage : </a:t>
            </a:r>
            <a:r>
              <a:rPr lang="fr-FR" sz="1400" b="1" dirty="0" err="1">
                <a:solidFill>
                  <a:prstClr val="black"/>
                </a:solidFill>
                <a:cs typeface="Arial" panose="020B0604020202020204" pitchFamily="34" charset="0"/>
              </a:rPr>
              <a:t>validate</a:t>
            </a:r>
            <a:r>
              <a:rPr lang="fr-FR" sz="1400" b="1" dirty="0">
                <a:solidFill>
                  <a:prstClr val="black"/>
                </a:solidFill>
                <a:cs typeface="Arial" panose="020B0604020202020204" pitchFamily="34" charset="0"/>
              </a:rPr>
              <a:t> </a:t>
            </a:r>
            <a:r>
              <a:rPr lang="fr-FR" sz="1400" b="1" dirty="0" err="1">
                <a:solidFill>
                  <a:prstClr val="black"/>
                </a:solidFill>
                <a:cs typeface="Arial" panose="020B0604020202020204" pitchFamily="34" charset="0"/>
              </a:rPr>
              <a:t>img</a:t>
            </a:r>
            <a:r>
              <a:rPr lang="fr-FR" sz="1400" b="1" dirty="0">
                <a:solidFill>
                  <a:prstClr val="black"/>
                </a:solidFill>
                <a:cs typeface="Arial" panose="020B0604020202020204" pitchFamily="34" charset="0"/>
              </a:rPr>
              <a:t> tags</a:t>
            </a:r>
          </a:p>
        </p:txBody>
      </p:sp>
      <p:sp>
        <p:nvSpPr>
          <p:cNvPr id="5" name="Rectangle 2"/>
          <p:cNvSpPr>
            <a:spLocks noChangeArrowheads="1"/>
          </p:cNvSpPr>
          <p:nvPr/>
        </p:nvSpPr>
        <p:spPr bwMode="auto">
          <a:xfrm>
            <a:off x="457200" y="1758709"/>
            <a:ext cx="8229600" cy="120032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200" b="1" dirty="0">
                <a:solidFill>
                  <a:srgbClr val="008800"/>
                </a:solidFill>
                <a:latin typeface="Courier New" panose="02070309020205020404" pitchFamily="49" charset="0"/>
                <a:cs typeface="Courier New" panose="02070309020205020404" pitchFamily="49" charset="0"/>
              </a:rPr>
              <a:t>public static final </a:t>
            </a:r>
            <a:r>
              <a:rPr lang="en-US" sz="1200" b="1" dirty="0" err="1">
                <a:latin typeface="Courier New" charset="0"/>
                <a:cs typeface="Courier New" charset="0"/>
              </a:rPr>
              <a:t>PolicyFactory</a:t>
            </a:r>
            <a:r>
              <a:rPr lang="en-US" sz="1200" b="1" dirty="0">
                <a:latin typeface="Courier New" charset="0"/>
                <a:cs typeface="Courier New" charset="0"/>
              </a:rPr>
              <a:t> IMAGES = </a:t>
            </a:r>
            <a:r>
              <a:rPr lang="en-US" sz="1200" b="1" dirty="0">
                <a:solidFill>
                  <a:srgbClr val="008800"/>
                </a:solidFill>
                <a:latin typeface="Courier New" panose="02070309020205020404" pitchFamily="49" charset="0"/>
                <a:cs typeface="Courier New" panose="02070309020205020404" pitchFamily="49" charset="0"/>
              </a:rPr>
              <a:t>new </a:t>
            </a:r>
            <a:r>
              <a:rPr lang="en-US" sz="1200" b="1" dirty="0" err="1">
                <a:latin typeface="Courier New" charset="0"/>
                <a:cs typeface="Courier New" charset="0"/>
              </a:rPr>
              <a:t>HtmlPolicyBuilder</a:t>
            </a:r>
            <a:r>
              <a:rPr lang="en-US" sz="1200" b="1" dirty="0">
                <a:latin typeface="Courier New" charset="0"/>
                <a:cs typeface="Courier New" charset="0"/>
              </a:rPr>
              <a:t>()</a:t>
            </a:r>
          </a:p>
          <a:p>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allowUrlProtocols</a:t>
            </a:r>
            <a:r>
              <a:rPr lang="en-US" sz="1200" b="1" dirty="0">
                <a:latin typeface="Courier New" charset="0"/>
                <a:cs typeface="Courier New" charset="0"/>
              </a:rPr>
              <a:t>("http", "https").</a:t>
            </a:r>
            <a:r>
              <a:rPr lang="en-US" sz="1200" b="1" dirty="0" err="1">
                <a:solidFill>
                  <a:srgbClr val="0000CC"/>
                </a:solidFill>
                <a:latin typeface="Courier New" panose="02070309020205020404" pitchFamily="49" charset="0"/>
                <a:cs typeface="Courier New" panose="02070309020205020404" pitchFamily="49" charset="0"/>
              </a:rPr>
              <a:t>allowElements</a:t>
            </a:r>
            <a:r>
              <a:rPr lang="en-US" sz="1200" b="1" dirty="0">
                <a:latin typeface="Courier New" panose="02070309020205020404" pitchFamily="49" charset="0"/>
                <a:cs typeface="Courier New" panose="02070309020205020404" pitchFamily="49" charset="0"/>
              </a:rPr>
              <a:t>("</a:t>
            </a:r>
            <a:r>
              <a:rPr lang="en-US" sz="1200" b="1" dirty="0" err="1">
                <a:latin typeface="Courier New" charset="0"/>
                <a:cs typeface="Courier New" charset="0"/>
              </a:rPr>
              <a:t>img</a:t>
            </a:r>
            <a:r>
              <a:rPr lang="en-US" sz="1200" b="1" dirty="0">
                <a:latin typeface="Courier New" charset="0"/>
                <a:cs typeface="Courier New" charset="0"/>
              </a:rPr>
              <a:t>")</a:t>
            </a:r>
          </a:p>
          <a:p>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allowAttributes</a:t>
            </a:r>
            <a:r>
              <a:rPr lang="en-US" sz="1200" b="1" dirty="0">
                <a:latin typeface="Courier New" charset="0"/>
                <a:cs typeface="Courier New" charset="0"/>
              </a:rPr>
              <a:t>("alt", "</a:t>
            </a:r>
            <a:r>
              <a:rPr lang="en-US" sz="1200" b="1" dirty="0" err="1">
                <a:latin typeface="Courier New" charset="0"/>
                <a:cs typeface="Courier New" charset="0"/>
              </a:rPr>
              <a:t>src</a:t>
            </a:r>
            <a:r>
              <a:rPr lang="en-US" sz="1200" b="1" dirty="0">
                <a:latin typeface="Courier New" charset="0"/>
                <a:cs typeface="Courier New" charset="0"/>
              </a:rPr>
              <a:t>").</a:t>
            </a:r>
            <a:r>
              <a:rPr lang="en-US" sz="1200" b="1" dirty="0" err="1">
                <a:latin typeface="Courier New" charset="0"/>
                <a:cs typeface="Courier New" charset="0"/>
              </a:rPr>
              <a:t>onElements</a:t>
            </a:r>
            <a:r>
              <a:rPr lang="en-US" sz="1200" b="1" dirty="0">
                <a:latin typeface="Courier New" charset="0"/>
                <a:cs typeface="Courier New" charset="0"/>
              </a:rPr>
              <a:t>("</a:t>
            </a:r>
            <a:r>
              <a:rPr lang="en-US" sz="1200" b="1" dirty="0" err="1">
                <a:latin typeface="Courier New" charset="0"/>
                <a:cs typeface="Courier New" charset="0"/>
              </a:rPr>
              <a:t>img</a:t>
            </a:r>
            <a:r>
              <a:rPr lang="en-US" sz="1200" b="1" dirty="0">
                <a:latin typeface="Courier New" charset="0"/>
                <a:cs typeface="Courier New" charset="0"/>
              </a:rPr>
              <a:t>")</a:t>
            </a:r>
          </a:p>
          <a:p>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allowAttributes</a:t>
            </a:r>
            <a:r>
              <a:rPr lang="en-US" sz="1200" b="1" dirty="0">
                <a:latin typeface="Courier New" charset="0"/>
                <a:cs typeface="Courier New" charset="0"/>
              </a:rPr>
              <a:t>("border", "height", "width").matching(INTEGER)</a:t>
            </a:r>
          </a:p>
          <a:p>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onElements</a:t>
            </a:r>
            <a:r>
              <a:rPr lang="en-US" sz="1200" b="1" dirty="0">
                <a:latin typeface="Courier New" charset="0"/>
                <a:cs typeface="Courier New" charset="0"/>
              </a:rPr>
              <a:t>("</a:t>
            </a:r>
            <a:r>
              <a:rPr lang="en-US" sz="1200" b="1" dirty="0" err="1">
                <a:latin typeface="Courier New" charset="0"/>
                <a:cs typeface="Courier New" charset="0"/>
              </a:rPr>
              <a:t>img</a:t>
            </a:r>
            <a:r>
              <a:rPr lang="en-US" sz="1200" b="1" dirty="0">
                <a:latin typeface="Courier New" charset="0"/>
                <a:cs typeface="Courier New" charset="0"/>
              </a:rPr>
              <a:t>")</a:t>
            </a:r>
          </a:p>
          <a:p>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toFactory</a:t>
            </a:r>
            <a:r>
              <a:rPr lang="en-US" sz="1200" b="1" dirty="0">
                <a:latin typeface="Courier New" charset="0"/>
                <a:cs typeface="Courier New" charset="0"/>
              </a:rPr>
              <a:t>();</a:t>
            </a:r>
          </a:p>
        </p:txBody>
      </p:sp>
      <p:sp>
        <p:nvSpPr>
          <p:cNvPr id="6" name="Rectangle 5"/>
          <p:cNvSpPr/>
          <p:nvPr/>
        </p:nvSpPr>
        <p:spPr bwMode="auto">
          <a:xfrm>
            <a:off x="457200" y="3205323"/>
            <a:ext cx="3421380" cy="288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spcBef>
                <a:spcPts val="600"/>
              </a:spcBef>
              <a:spcAft>
                <a:spcPts val="600"/>
              </a:spcAft>
              <a:buClr>
                <a:srgbClr val="00B050"/>
              </a:buClr>
              <a:buSzPct val="120000"/>
              <a:buFont typeface="Wingdings" panose="05000000000000000000" pitchFamily="2" charset="2"/>
              <a:buChar char="þ"/>
            </a:pPr>
            <a:r>
              <a:rPr lang="fr-FR" sz="1400" b="1" dirty="0" err="1">
                <a:solidFill>
                  <a:prstClr val="black"/>
                </a:solidFill>
                <a:cs typeface="Arial" panose="020B0604020202020204" pitchFamily="34" charset="0"/>
              </a:rPr>
              <a:t>Sample</a:t>
            </a:r>
            <a:r>
              <a:rPr lang="fr-FR" sz="1400" b="1" dirty="0">
                <a:solidFill>
                  <a:prstClr val="black"/>
                </a:solidFill>
                <a:cs typeface="Arial" panose="020B0604020202020204" pitchFamily="34" charset="0"/>
              </a:rPr>
              <a:t> Usage : </a:t>
            </a:r>
            <a:r>
              <a:rPr lang="fr-FR" sz="1400" b="1" dirty="0" err="1">
                <a:solidFill>
                  <a:prstClr val="black"/>
                </a:solidFill>
                <a:cs typeface="Arial" panose="020B0604020202020204" pitchFamily="34" charset="0"/>
              </a:rPr>
              <a:t>validate</a:t>
            </a:r>
            <a:r>
              <a:rPr lang="fr-FR" sz="1400" b="1" dirty="0">
                <a:solidFill>
                  <a:prstClr val="black"/>
                </a:solidFill>
                <a:cs typeface="Arial" panose="020B0604020202020204" pitchFamily="34" charset="0"/>
              </a:rPr>
              <a:t> </a:t>
            </a:r>
            <a:r>
              <a:rPr lang="fr-FR" sz="1400" b="1" dirty="0" err="1">
                <a:solidFill>
                  <a:prstClr val="black"/>
                </a:solidFill>
                <a:cs typeface="Arial" panose="020B0604020202020204" pitchFamily="34" charset="0"/>
              </a:rPr>
              <a:t>link</a:t>
            </a:r>
            <a:r>
              <a:rPr lang="fr-FR" sz="1400" b="1" dirty="0">
                <a:solidFill>
                  <a:prstClr val="black"/>
                </a:solidFill>
                <a:cs typeface="Arial" panose="020B0604020202020204" pitchFamily="34" charset="0"/>
              </a:rPr>
              <a:t> </a:t>
            </a:r>
            <a:r>
              <a:rPr lang="fr-FR" sz="1400" b="1" dirty="0" err="1">
                <a:solidFill>
                  <a:prstClr val="black"/>
                </a:solidFill>
                <a:cs typeface="Arial" panose="020B0604020202020204" pitchFamily="34" charset="0"/>
              </a:rPr>
              <a:t>elements</a:t>
            </a:r>
            <a:endParaRPr lang="fr-FR" sz="1400" b="1" dirty="0">
              <a:solidFill>
                <a:prstClr val="black"/>
              </a:solidFill>
              <a:cs typeface="Arial" panose="020B0604020202020204" pitchFamily="34" charset="0"/>
            </a:endParaRPr>
          </a:p>
        </p:txBody>
      </p:sp>
      <p:sp>
        <p:nvSpPr>
          <p:cNvPr id="7" name="Rectangle 2"/>
          <p:cNvSpPr>
            <a:spLocks noChangeArrowheads="1"/>
          </p:cNvSpPr>
          <p:nvPr/>
        </p:nvSpPr>
        <p:spPr bwMode="auto">
          <a:xfrm>
            <a:off x="457200" y="3488746"/>
            <a:ext cx="8229600" cy="830997"/>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200" b="1" dirty="0">
                <a:solidFill>
                  <a:srgbClr val="008800"/>
                </a:solidFill>
                <a:latin typeface="Courier New" panose="02070309020205020404" pitchFamily="49" charset="0"/>
                <a:cs typeface="Courier New" panose="02070309020205020404" pitchFamily="49" charset="0"/>
              </a:rPr>
              <a:t>public static final </a:t>
            </a:r>
            <a:r>
              <a:rPr lang="en-US" sz="1200" b="1" dirty="0" err="1">
                <a:latin typeface="Courier New" charset="0"/>
                <a:cs typeface="Courier New" charset="0"/>
              </a:rPr>
              <a:t>PolicyFactory</a:t>
            </a:r>
            <a:r>
              <a:rPr lang="en-US" sz="1200" b="1" dirty="0">
                <a:latin typeface="Courier New" charset="0"/>
                <a:cs typeface="Courier New" charset="0"/>
              </a:rPr>
              <a:t> LINKS = </a:t>
            </a:r>
            <a:r>
              <a:rPr lang="en-US" sz="1200" b="1" dirty="0">
                <a:solidFill>
                  <a:srgbClr val="008800"/>
                </a:solidFill>
                <a:latin typeface="Courier New" panose="02070309020205020404" pitchFamily="49" charset="0"/>
                <a:cs typeface="Courier New" panose="02070309020205020404" pitchFamily="49" charset="0"/>
              </a:rPr>
              <a:t>new</a:t>
            </a:r>
            <a:r>
              <a:rPr lang="en-US" sz="1200" b="1" dirty="0">
                <a:latin typeface="Courier New" charset="0"/>
                <a:cs typeface="Courier New" charset="0"/>
              </a:rPr>
              <a:t> </a:t>
            </a:r>
            <a:r>
              <a:rPr lang="en-US" sz="1200" b="1" dirty="0" err="1">
                <a:latin typeface="Courier New" charset="0"/>
                <a:cs typeface="Courier New" charset="0"/>
              </a:rPr>
              <a:t>HtmlPolicyBuilder</a:t>
            </a:r>
            <a:r>
              <a:rPr lang="en-US" sz="1200" b="1" dirty="0">
                <a:latin typeface="Courier New" charset="0"/>
                <a:cs typeface="Courier New" charset="0"/>
              </a:rPr>
              <a:t>()</a:t>
            </a:r>
          </a:p>
          <a:p>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allowStandardUrlProtocols</a:t>
            </a:r>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allowElements</a:t>
            </a:r>
            <a:r>
              <a:rPr lang="en-US" sz="1200" b="1" dirty="0">
                <a:latin typeface="Courier New" charset="0"/>
                <a:cs typeface="Courier New" charset="0"/>
              </a:rPr>
              <a:t>("a")</a:t>
            </a:r>
          </a:p>
          <a:p>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allowAttributes</a:t>
            </a:r>
            <a:r>
              <a:rPr lang="en-US" sz="1200" b="1" dirty="0">
                <a:latin typeface="Courier New" charset="0"/>
                <a:cs typeface="Courier New" charset="0"/>
              </a:rPr>
              <a:t>("</a:t>
            </a:r>
            <a:r>
              <a:rPr lang="en-US" sz="1200" b="1" dirty="0" err="1">
                <a:latin typeface="Courier New" charset="0"/>
                <a:cs typeface="Courier New" charset="0"/>
              </a:rPr>
              <a:t>href</a:t>
            </a:r>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onElements</a:t>
            </a:r>
            <a:r>
              <a:rPr lang="en-US" sz="1200" b="1" dirty="0">
                <a:latin typeface="Courier New" charset="0"/>
                <a:cs typeface="Courier New" charset="0"/>
              </a:rPr>
              <a:t>("a").</a:t>
            </a:r>
            <a:r>
              <a:rPr lang="en-US" sz="1200" b="1" dirty="0" err="1">
                <a:solidFill>
                  <a:srgbClr val="0000CC"/>
                </a:solidFill>
                <a:latin typeface="Courier New" panose="02070309020205020404" pitchFamily="49" charset="0"/>
                <a:cs typeface="Courier New" panose="02070309020205020404" pitchFamily="49" charset="0"/>
              </a:rPr>
              <a:t>requireRelNofollowOnLinks</a:t>
            </a:r>
            <a:r>
              <a:rPr lang="en-US" sz="1200" b="1" dirty="0">
                <a:latin typeface="Courier New" charset="0"/>
                <a:cs typeface="Courier New" charset="0"/>
              </a:rPr>
              <a:t>()</a:t>
            </a:r>
          </a:p>
          <a:p>
            <a:r>
              <a:rPr lang="en-US" sz="1200" b="1" dirty="0">
                <a:latin typeface="Courier New" charset="0"/>
                <a:cs typeface="Courier New" charset="0"/>
              </a:rPr>
              <a:t>.</a:t>
            </a:r>
            <a:r>
              <a:rPr lang="en-US" sz="1200" b="1" dirty="0" err="1">
                <a:solidFill>
                  <a:srgbClr val="0000CC"/>
                </a:solidFill>
                <a:latin typeface="Courier New" panose="02070309020205020404" pitchFamily="49" charset="0"/>
                <a:cs typeface="Courier New" panose="02070309020205020404" pitchFamily="49" charset="0"/>
              </a:rPr>
              <a:t>toFactory</a:t>
            </a:r>
            <a:r>
              <a:rPr lang="en-US" sz="1200" b="1" dirty="0">
                <a:latin typeface="Courier New" charset="0"/>
                <a:cs typeface="Courier New" charset="0"/>
              </a:rPr>
              <a:t>();</a:t>
            </a:r>
          </a:p>
        </p:txBody>
      </p:sp>
      <p:sp>
        <p:nvSpPr>
          <p:cNvPr id="8" name="Rectangle 7"/>
          <p:cNvSpPr/>
          <p:nvPr/>
        </p:nvSpPr>
        <p:spPr>
          <a:xfrm>
            <a:off x="412764" y="1098971"/>
            <a:ext cx="8237220" cy="369332"/>
          </a:xfrm>
          <a:prstGeom prst="rect">
            <a:avLst/>
          </a:prstGeom>
        </p:spPr>
        <p:txBody>
          <a:bodyPr wrap="square">
            <a:spAutoFit/>
          </a:bodyPr>
          <a:lstStyle/>
          <a:p>
            <a:r>
              <a:rPr lang="en-US" i="1" u="sng" dirty="0">
                <a:solidFill>
                  <a:schemeClr val="bg1">
                    <a:lumMod val="50000"/>
                  </a:schemeClr>
                </a:solidFill>
                <a:latin typeface="Arial" charset="0"/>
                <a:cs typeface="Arial" charset="0"/>
              </a:rPr>
              <a:t>https://</a:t>
            </a:r>
            <a:r>
              <a:rPr lang="en-US" i="1" u="sng" dirty="0" err="1">
                <a:solidFill>
                  <a:schemeClr val="bg1">
                    <a:lumMod val="50000"/>
                  </a:schemeClr>
                </a:solidFill>
                <a:latin typeface="Arial" charset="0"/>
                <a:cs typeface="Arial" charset="0"/>
              </a:rPr>
              <a:t>www.owasp.org</a:t>
            </a:r>
            <a:r>
              <a:rPr lang="en-US" i="1" u="sng" dirty="0">
                <a:solidFill>
                  <a:schemeClr val="bg1">
                    <a:lumMod val="50000"/>
                  </a:schemeClr>
                </a:solidFill>
                <a:latin typeface="Arial" charset="0"/>
                <a:cs typeface="Arial" charset="0"/>
              </a:rPr>
              <a:t>/</a:t>
            </a:r>
            <a:r>
              <a:rPr lang="en-US" i="1" u="sng" dirty="0" err="1">
                <a:solidFill>
                  <a:schemeClr val="bg1">
                    <a:lumMod val="50000"/>
                  </a:schemeClr>
                </a:solidFill>
                <a:latin typeface="Arial" charset="0"/>
                <a:cs typeface="Arial" charset="0"/>
              </a:rPr>
              <a:t>index.php</a:t>
            </a:r>
            <a:r>
              <a:rPr lang="en-US" i="1" u="sng" dirty="0">
                <a:solidFill>
                  <a:schemeClr val="bg1">
                    <a:lumMod val="50000"/>
                  </a:schemeClr>
                </a:solidFill>
                <a:latin typeface="Arial" charset="0"/>
                <a:cs typeface="Arial" charset="0"/>
              </a:rPr>
              <a:t>/</a:t>
            </a:r>
            <a:r>
              <a:rPr lang="en-US" i="1" u="sng" dirty="0" err="1">
                <a:solidFill>
                  <a:schemeClr val="bg1">
                    <a:lumMod val="50000"/>
                  </a:schemeClr>
                </a:solidFill>
                <a:latin typeface="Arial" charset="0"/>
                <a:cs typeface="Arial" charset="0"/>
              </a:rPr>
              <a:t>OWASP_Java_HTML_Sanitizer_Project</a:t>
            </a:r>
            <a:r>
              <a:rPr lang="en-US" i="1" u="sng" dirty="0">
                <a:solidFill>
                  <a:schemeClr val="bg1">
                    <a:lumMod val="50000"/>
                  </a:schemeClr>
                </a:solidFill>
                <a:latin typeface="Arial" charset="0"/>
                <a:cs typeface="Arial" charset="0"/>
              </a:rPr>
              <a:t> </a:t>
            </a:r>
            <a:endParaRPr lang="fr-FR" i="1" u="sng" dirty="0">
              <a:solidFill>
                <a:schemeClr val="bg1">
                  <a:lumMod val="50000"/>
                </a:schemeClr>
              </a:solidFill>
            </a:endParaRPr>
          </a:p>
        </p:txBody>
      </p:sp>
    </p:spTree>
    <p:extLst>
      <p:ext uri="{BB962C8B-B14F-4D97-AF65-F5344CB8AC3E}">
        <p14:creationId xmlns:p14="http://schemas.microsoft.com/office/powerpoint/2010/main" val="2117209266"/>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600" dirty="0"/>
              <a:t>Libraries and Frameworks </a:t>
            </a:r>
          </a:p>
        </p:txBody>
      </p:sp>
      <p:sp>
        <p:nvSpPr>
          <p:cNvPr id="4" name="Content Placeholder 3"/>
          <p:cNvSpPr>
            <a:spLocks noGrp="1"/>
          </p:cNvSpPr>
          <p:nvPr>
            <p:ph idx="1"/>
          </p:nvPr>
        </p:nvSpPr>
        <p:spPr/>
        <p:txBody>
          <a:bodyPr>
            <a:normAutofit fontScale="85000" lnSpcReduction="20000"/>
          </a:bodyPr>
          <a:lstStyle/>
          <a:p>
            <a:pPr>
              <a:buBlip>
                <a:blip r:embed="rId2"/>
              </a:buBlip>
            </a:pPr>
            <a:r>
              <a:rPr lang="en-US" sz="2800" dirty="0"/>
              <a:t>Java</a:t>
            </a:r>
          </a:p>
          <a:p>
            <a:pPr marL="0" indent="0">
              <a:buNone/>
            </a:pPr>
            <a:r>
              <a:rPr lang="en-US" dirty="0"/>
              <a:t>	</a:t>
            </a:r>
            <a:r>
              <a:rPr lang="en-US" i="1" dirty="0">
                <a:solidFill>
                  <a:srgbClr val="7F7F7F"/>
                </a:solidFill>
              </a:rPr>
              <a:t>http://hibernate.org/validator/ </a:t>
            </a:r>
          </a:p>
          <a:p>
            <a:pPr marL="0" indent="0">
              <a:buNone/>
            </a:pPr>
            <a:r>
              <a:rPr lang="en-US" i="1" dirty="0">
                <a:solidFill>
                  <a:schemeClr val="tx1">
                    <a:lumMod val="50000"/>
                    <a:lumOff val="50000"/>
                  </a:schemeClr>
                </a:solidFill>
              </a:rPr>
              <a:t>	http://</a:t>
            </a:r>
            <a:r>
              <a:rPr lang="en-US" i="1" dirty="0" err="1">
                <a:solidFill>
                  <a:schemeClr val="tx1">
                    <a:lumMod val="50000"/>
                    <a:lumOff val="50000"/>
                  </a:schemeClr>
                </a:solidFill>
              </a:rPr>
              <a:t>beanvalidation.org</a:t>
            </a:r>
            <a:r>
              <a:rPr lang="en-US" i="1" dirty="0">
                <a:solidFill>
                  <a:schemeClr val="tx1">
                    <a:lumMod val="50000"/>
                    <a:lumOff val="50000"/>
                  </a:schemeClr>
                </a:solidFill>
              </a:rPr>
              <a:t>/</a:t>
            </a:r>
          </a:p>
          <a:p>
            <a:pPr>
              <a:buBlip>
                <a:blip r:embed="rId2"/>
              </a:buBlip>
            </a:pPr>
            <a:r>
              <a:rPr lang="en-US" sz="2800" dirty="0"/>
              <a:t>PHP’s filter functions </a:t>
            </a:r>
          </a:p>
          <a:p>
            <a:pPr marL="457200" lvl="1" indent="0">
              <a:buNone/>
            </a:pPr>
            <a:r>
              <a:rPr lang="en-US" sz="2400" i="1" dirty="0">
                <a:solidFill>
                  <a:srgbClr val="7F7F7F"/>
                </a:solidFill>
              </a:rPr>
              <a:t>https://secure.php.net/manual/en/filter.examples.validation.php</a:t>
            </a:r>
          </a:p>
          <a:p>
            <a:pPr>
              <a:buBlip>
                <a:blip r:embed="rId2"/>
              </a:buBlip>
            </a:pPr>
            <a:r>
              <a:rPr lang="en-US" sz="2800" dirty="0"/>
              <a:t>Ruby on Rails </a:t>
            </a:r>
          </a:p>
          <a:p>
            <a:pPr marL="457200" lvl="1" indent="0">
              <a:buNone/>
            </a:pPr>
            <a:r>
              <a:rPr lang="en-US" sz="2100" i="1" dirty="0">
                <a:solidFill>
                  <a:srgbClr val="7F7F7F"/>
                </a:solidFill>
              </a:rPr>
              <a:t>http://</a:t>
            </a:r>
            <a:r>
              <a:rPr lang="en-US" sz="2100" i="1" dirty="0" err="1">
                <a:solidFill>
                  <a:srgbClr val="7F7F7F"/>
                </a:solidFill>
              </a:rPr>
              <a:t>edgeapi.rubyonrails.org</a:t>
            </a:r>
            <a:r>
              <a:rPr lang="en-US" sz="2100" i="1" dirty="0">
                <a:solidFill>
                  <a:srgbClr val="7F7F7F"/>
                </a:solidFill>
              </a:rPr>
              <a:t>/classes/</a:t>
            </a:r>
            <a:r>
              <a:rPr lang="en-US" sz="2100" i="1" dirty="0" err="1">
                <a:solidFill>
                  <a:srgbClr val="7F7F7F"/>
                </a:solidFill>
              </a:rPr>
              <a:t>ActionView</a:t>
            </a:r>
            <a:r>
              <a:rPr lang="en-US" sz="2100" i="1" dirty="0">
                <a:solidFill>
                  <a:srgbClr val="7F7F7F"/>
                </a:solidFill>
              </a:rPr>
              <a:t>/Helpers/</a:t>
            </a:r>
            <a:r>
              <a:rPr lang="en-US" sz="2100" i="1" dirty="0" err="1">
                <a:solidFill>
                  <a:srgbClr val="7F7F7F"/>
                </a:solidFill>
              </a:rPr>
              <a:t>SanitizeHelper.html</a:t>
            </a:r>
            <a:endParaRPr lang="en-US" sz="2100" i="1" dirty="0">
              <a:solidFill>
                <a:srgbClr val="7F7F7F"/>
              </a:solidFill>
            </a:endParaRPr>
          </a:p>
          <a:p>
            <a:pPr>
              <a:buBlip>
                <a:blip r:embed="rId2"/>
              </a:buBlip>
            </a:pPr>
            <a:r>
              <a:rPr lang="en-US" sz="2800" dirty="0"/>
              <a:t>JavaScript</a:t>
            </a:r>
          </a:p>
          <a:p>
            <a:pPr marL="0" indent="0">
              <a:buNone/>
            </a:pPr>
            <a:r>
              <a:rPr lang="en-US" dirty="0"/>
              <a:t>	</a:t>
            </a:r>
            <a:r>
              <a:rPr lang="en-US" i="1" dirty="0">
                <a:solidFill>
                  <a:srgbClr val="7F7F7F"/>
                </a:solidFill>
              </a:rPr>
              <a:t>https://</a:t>
            </a:r>
            <a:r>
              <a:rPr lang="en-US" i="1" dirty="0" err="1">
                <a:solidFill>
                  <a:srgbClr val="7F7F7F"/>
                </a:solidFill>
              </a:rPr>
              <a:t>github.com</a:t>
            </a:r>
            <a:r>
              <a:rPr lang="en-US" i="1" dirty="0">
                <a:solidFill>
                  <a:srgbClr val="7F7F7F"/>
                </a:solidFill>
              </a:rPr>
              <a:t>/cure53/</a:t>
            </a:r>
            <a:r>
              <a:rPr lang="en-US" i="1" dirty="0" err="1">
                <a:solidFill>
                  <a:srgbClr val="7F7F7F"/>
                </a:solidFill>
              </a:rPr>
              <a:t>DOMPurify</a:t>
            </a:r>
            <a:endParaRPr lang="en-US" i="1" dirty="0">
              <a:solidFill>
                <a:srgbClr val="7F7F7F"/>
              </a:solidFill>
            </a:endParaRPr>
          </a:p>
          <a:p>
            <a:pPr marL="0" indent="0">
              <a:buNone/>
            </a:pPr>
            <a:endParaRPr lang="en-US" dirty="0"/>
          </a:p>
          <a:p>
            <a:endParaRPr lang="en-US" dirty="0"/>
          </a:p>
        </p:txBody>
      </p:sp>
    </p:spTree>
    <p:extLst>
      <p:ext uri="{BB962C8B-B14F-4D97-AF65-F5344CB8AC3E}">
        <p14:creationId xmlns:p14="http://schemas.microsoft.com/office/powerpoint/2010/main" val="3223599729"/>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Other Resources</a:t>
            </a:r>
          </a:p>
        </p:txBody>
      </p:sp>
      <p:sp>
        <p:nvSpPr>
          <p:cNvPr id="3" name="Content Placeholder 2"/>
          <p:cNvSpPr>
            <a:spLocks noGrp="1"/>
          </p:cNvSpPr>
          <p:nvPr>
            <p:ph idx="1"/>
          </p:nvPr>
        </p:nvSpPr>
        <p:spPr/>
        <p:txBody>
          <a:bodyPr>
            <a:normAutofit/>
          </a:bodyPr>
          <a:lstStyle/>
          <a:p>
            <a:pPr>
              <a:spcBef>
                <a:spcPts val="600"/>
              </a:spcBef>
              <a:buBlip>
                <a:blip r:embed="rId2"/>
              </a:buBlip>
            </a:pPr>
            <a:r>
              <a:rPr lang="en-US" sz="2600" dirty="0"/>
              <a:t>Python</a:t>
            </a:r>
            <a:endParaRPr lang="en-US" dirty="0"/>
          </a:p>
          <a:p>
            <a:pPr marL="0" indent="0">
              <a:buNone/>
            </a:pPr>
            <a:r>
              <a:rPr lang="en-US" sz="2000" i="1" dirty="0">
                <a:solidFill>
                  <a:schemeClr val="bg1">
                    <a:lumMod val="50000"/>
                  </a:schemeClr>
                </a:solidFill>
                <a:latin typeface="Arial" charset="0"/>
                <a:cs typeface="Arial" charset="0"/>
              </a:rPr>
              <a:t>	https://</a:t>
            </a:r>
            <a:r>
              <a:rPr lang="en-US" sz="2000" i="1" dirty="0" err="1">
                <a:solidFill>
                  <a:schemeClr val="bg1">
                    <a:lumMod val="50000"/>
                  </a:schemeClr>
                </a:solidFill>
                <a:latin typeface="Arial" charset="0"/>
                <a:cs typeface="Arial" charset="0"/>
              </a:rPr>
              <a:t>pypi.python.org</a:t>
            </a:r>
            <a:r>
              <a:rPr lang="en-US" sz="2000" i="1" dirty="0">
                <a:solidFill>
                  <a:schemeClr val="bg1">
                    <a:lumMod val="50000"/>
                  </a:schemeClr>
                </a:solidFill>
                <a:latin typeface="Arial" charset="0"/>
                <a:cs typeface="Arial" charset="0"/>
              </a:rPr>
              <a:t>/</a:t>
            </a:r>
            <a:r>
              <a:rPr lang="en-US" sz="2000" i="1" dirty="0" err="1">
                <a:solidFill>
                  <a:schemeClr val="bg1">
                    <a:lumMod val="50000"/>
                  </a:schemeClr>
                </a:solidFill>
                <a:latin typeface="Arial" charset="0"/>
                <a:cs typeface="Arial" charset="0"/>
              </a:rPr>
              <a:t>pypi</a:t>
            </a:r>
            <a:r>
              <a:rPr lang="en-US" sz="2000" i="1" dirty="0">
                <a:solidFill>
                  <a:schemeClr val="bg1">
                    <a:lumMod val="50000"/>
                  </a:schemeClr>
                </a:solidFill>
                <a:latin typeface="Arial" charset="0"/>
                <a:cs typeface="Arial" charset="0"/>
              </a:rPr>
              <a:t>/bleach </a:t>
            </a:r>
          </a:p>
          <a:p>
            <a:pPr>
              <a:spcBef>
                <a:spcPts val="600"/>
              </a:spcBef>
              <a:buBlip>
                <a:blip r:embed="rId2"/>
              </a:buBlip>
            </a:pPr>
            <a:r>
              <a:rPr lang="en-US" dirty="0"/>
              <a:t>.</a:t>
            </a:r>
            <a:r>
              <a:rPr lang="en-US" sz="2600" dirty="0"/>
              <a:t>NET </a:t>
            </a:r>
            <a:endParaRPr lang="en-US" dirty="0"/>
          </a:p>
          <a:p>
            <a:pPr marL="0" indent="0">
              <a:spcBef>
                <a:spcPts val="600"/>
              </a:spcBef>
              <a:buNone/>
            </a:pPr>
            <a:r>
              <a:rPr lang="en-US" i="1" dirty="0">
                <a:solidFill>
                  <a:schemeClr val="bg1">
                    <a:lumMod val="50000"/>
                  </a:schemeClr>
                </a:solidFill>
                <a:latin typeface="Arial" charset="0"/>
                <a:cs typeface="Arial" charset="0"/>
              </a:rPr>
              <a:t>	</a:t>
            </a:r>
            <a:r>
              <a:rPr lang="en-US" sz="2000" i="1" dirty="0">
                <a:solidFill>
                  <a:schemeClr val="bg1">
                    <a:lumMod val="50000"/>
                  </a:schemeClr>
                </a:solidFill>
                <a:latin typeface="Arial" charset="0"/>
                <a:cs typeface="Arial" charset="0"/>
              </a:rPr>
              <a:t>https://</a:t>
            </a:r>
            <a:r>
              <a:rPr lang="en-US" sz="2000" i="1" dirty="0" err="1">
                <a:solidFill>
                  <a:schemeClr val="bg1">
                    <a:lumMod val="50000"/>
                  </a:schemeClr>
                </a:solidFill>
                <a:latin typeface="Arial" charset="0"/>
                <a:cs typeface="Arial" charset="0"/>
              </a:rPr>
              <a:t>github.com</a:t>
            </a:r>
            <a:r>
              <a:rPr lang="en-US" sz="2000" i="1" dirty="0">
                <a:solidFill>
                  <a:schemeClr val="bg1">
                    <a:lumMod val="50000"/>
                  </a:schemeClr>
                </a:solidFill>
                <a:latin typeface="Arial" charset="0"/>
                <a:cs typeface="Arial" charset="0"/>
              </a:rPr>
              <a:t>/</a:t>
            </a:r>
            <a:r>
              <a:rPr lang="en-US" sz="2000" i="1" dirty="0" err="1">
                <a:solidFill>
                  <a:schemeClr val="bg1">
                    <a:lumMod val="50000"/>
                  </a:schemeClr>
                </a:solidFill>
                <a:latin typeface="Arial" charset="0"/>
                <a:cs typeface="Arial" charset="0"/>
              </a:rPr>
              <a:t>mganss</a:t>
            </a:r>
            <a:r>
              <a:rPr lang="en-US" sz="2000" i="1" dirty="0">
                <a:solidFill>
                  <a:schemeClr val="bg1">
                    <a:lumMod val="50000"/>
                  </a:schemeClr>
                </a:solidFill>
                <a:latin typeface="Arial" charset="0"/>
                <a:cs typeface="Arial" charset="0"/>
              </a:rPr>
              <a:t>/</a:t>
            </a:r>
            <a:r>
              <a:rPr lang="en-US" sz="2000" i="1" dirty="0" err="1">
                <a:solidFill>
                  <a:schemeClr val="bg1">
                    <a:lumMod val="50000"/>
                  </a:schemeClr>
                </a:solidFill>
                <a:latin typeface="Arial" charset="0"/>
                <a:cs typeface="Arial" charset="0"/>
              </a:rPr>
              <a:t>HtmlSanitizer</a:t>
            </a:r>
            <a:endParaRPr lang="en-US" i="1" dirty="0">
              <a:solidFill>
                <a:schemeClr val="bg1">
                  <a:lumMod val="50000"/>
                </a:schemeClr>
              </a:solidFill>
              <a:latin typeface="Arial" charset="0"/>
              <a:cs typeface="Arial" charset="0"/>
            </a:endParaRPr>
          </a:p>
          <a:p>
            <a:pPr>
              <a:spcBef>
                <a:spcPts val="600"/>
              </a:spcBef>
              <a:buBlip>
                <a:blip r:embed="rId2"/>
              </a:buBlip>
            </a:pPr>
            <a:r>
              <a:rPr lang="en-US" sz="2600" dirty="0"/>
              <a:t>Ruby on Rails</a:t>
            </a:r>
          </a:p>
          <a:p>
            <a:pPr marL="0" indent="0">
              <a:buNone/>
            </a:pPr>
            <a:r>
              <a:rPr lang="en-US" sz="2000" i="1" dirty="0">
                <a:solidFill>
                  <a:schemeClr val="bg1">
                    <a:lumMod val="50000"/>
                  </a:schemeClr>
                </a:solidFill>
                <a:latin typeface="Arial" charset="0"/>
                <a:cs typeface="Arial" charset="0"/>
              </a:rPr>
              <a:t>	https://</a:t>
            </a:r>
            <a:r>
              <a:rPr lang="en-US" sz="2000" i="1" dirty="0" err="1">
                <a:solidFill>
                  <a:schemeClr val="bg1">
                    <a:lumMod val="50000"/>
                  </a:schemeClr>
                </a:solidFill>
                <a:latin typeface="Arial" charset="0"/>
                <a:cs typeface="Arial" charset="0"/>
              </a:rPr>
              <a:t>rubygems.org</a:t>
            </a:r>
            <a:r>
              <a:rPr lang="en-US" sz="2000" i="1" dirty="0">
                <a:solidFill>
                  <a:schemeClr val="bg1">
                    <a:lumMod val="50000"/>
                  </a:schemeClr>
                </a:solidFill>
                <a:latin typeface="Arial" charset="0"/>
                <a:cs typeface="Arial" charset="0"/>
              </a:rPr>
              <a:t>/gems/</a:t>
            </a:r>
            <a:r>
              <a:rPr lang="en-US" sz="2000" i="1" dirty="0" err="1">
                <a:solidFill>
                  <a:schemeClr val="bg1">
                    <a:lumMod val="50000"/>
                  </a:schemeClr>
                </a:solidFill>
                <a:latin typeface="Arial" charset="0"/>
                <a:cs typeface="Arial" charset="0"/>
              </a:rPr>
              <a:t>loofah</a:t>
            </a:r>
            <a:r>
              <a:rPr lang="en-US" sz="2000" i="1" dirty="0">
                <a:solidFill>
                  <a:schemeClr val="bg1">
                    <a:lumMod val="50000"/>
                  </a:schemeClr>
                </a:solidFill>
                <a:latin typeface="Arial" charset="0"/>
                <a:cs typeface="Arial" charset="0"/>
              </a:rPr>
              <a:t> </a:t>
            </a:r>
          </a:p>
        </p:txBody>
      </p:sp>
    </p:spTree>
    <p:extLst>
      <p:ext uri="{BB962C8B-B14F-4D97-AF65-F5344CB8AC3E}">
        <p14:creationId xmlns:p14="http://schemas.microsoft.com/office/powerpoint/2010/main" val="2376793342"/>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670" y="1781618"/>
            <a:ext cx="8229600" cy="857250"/>
          </a:xfrm>
        </p:spPr>
        <p:txBody>
          <a:bodyPr>
            <a:noAutofit/>
          </a:bodyPr>
          <a:lstStyle/>
          <a:p>
            <a:pPr lvl="0" algn="ctr"/>
            <a:r>
              <a:rPr lang="fr-FR" sz="4000" b="1" dirty="0"/>
              <a:t>C6: Implement Digital Identity</a:t>
            </a:r>
          </a:p>
        </p:txBody>
      </p:sp>
    </p:spTree>
    <p:extLst>
      <p:ext uri="{BB962C8B-B14F-4D97-AF65-F5344CB8AC3E}">
        <p14:creationId xmlns:p14="http://schemas.microsoft.com/office/powerpoint/2010/main" val="67420218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57250"/>
          </a:xfrm>
        </p:spPr>
        <p:txBody>
          <a:bodyPr>
            <a:normAutofit fontScale="90000"/>
          </a:bodyPr>
          <a:lstStyle/>
          <a:p>
            <a:r>
              <a:rPr lang="en-US" dirty="0"/>
              <a:t>OWASP Top Ten Proactive Controls v3 (2018)</a:t>
            </a:r>
            <a:endParaRPr lang="fr-FR" dirty="0"/>
          </a:p>
        </p:txBody>
      </p:sp>
      <p:graphicFrame>
        <p:nvGraphicFramePr>
          <p:cNvPr id="4" name="Diagram 3"/>
          <p:cNvGraphicFramePr/>
          <p:nvPr>
            <p:extLst>
              <p:ext uri="{D42A27DB-BD31-4B8C-83A1-F6EECF244321}">
                <p14:modId xmlns:p14="http://schemas.microsoft.com/office/powerpoint/2010/main" val="1175687236"/>
              </p:ext>
            </p:extLst>
          </p:nvPr>
        </p:nvGraphicFramePr>
        <p:xfrm>
          <a:off x="1300163" y="792956"/>
          <a:ext cx="6543674" cy="35575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4154379"/>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NIST: Digital Identity Guidelines</a:t>
            </a:r>
          </a:p>
        </p:txBody>
      </p:sp>
      <p:pic>
        <p:nvPicPr>
          <p:cNvPr id="4" name="Content Placeholder 3">
            <a:extLst>
              <a:ext uri="{FF2B5EF4-FFF2-40B4-BE49-F238E27FC236}">
                <a16:creationId xmlns="" xmlns:a16="http://schemas.microsoft.com/office/drawing/2014/main" id="{4407E72D-A536-4F47-A8E2-BD97FF4D9508}"/>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l="-31967" r="-23908"/>
          <a:stretch/>
        </p:blipFill>
        <p:spPr>
          <a:xfrm>
            <a:off x="1159676" y="1200150"/>
            <a:ext cx="6626755" cy="3042207"/>
          </a:xfrm>
          <a:prstGeom prst="rect">
            <a:avLst/>
          </a:prstGeom>
        </p:spPr>
      </p:pic>
    </p:spTree>
    <p:extLst>
      <p:ext uri="{BB962C8B-B14F-4D97-AF65-F5344CB8AC3E}">
        <p14:creationId xmlns:p14="http://schemas.microsoft.com/office/powerpoint/2010/main" val="1896151674"/>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AF620EB0-4B6A-5D47-942E-39E0A2BF30E4}"/>
              </a:ext>
            </a:extLst>
          </p:cNvPr>
          <p:cNvSpPr/>
          <p:nvPr/>
        </p:nvSpPr>
        <p:spPr>
          <a:xfrm>
            <a:off x="904671" y="1074500"/>
            <a:ext cx="7412477" cy="1200329"/>
          </a:xfrm>
          <a:prstGeom prst="rect">
            <a:avLst/>
          </a:prstGeom>
        </p:spPr>
        <p:txBody>
          <a:bodyPr wrap="square">
            <a:spAutoFit/>
          </a:bodyPr>
          <a:lstStyle/>
          <a:p>
            <a:r>
              <a:rPr lang="en-US" sz="3600">
                <a:solidFill>
                  <a:schemeClr val="tx2"/>
                </a:solidFill>
              </a:rPr>
              <a:t>Question:</a:t>
            </a:r>
          </a:p>
          <a:p>
            <a:r>
              <a:rPr lang="en-US" sz="3600">
                <a:solidFill>
                  <a:schemeClr val="tx2"/>
                </a:solidFill>
              </a:rPr>
              <a:t>What is authentication?</a:t>
            </a:r>
          </a:p>
        </p:txBody>
      </p:sp>
      <p:sp>
        <p:nvSpPr>
          <p:cNvPr id="5" name="Rectangle 4">
            <a:extLst>
              <a:ext uri="{FF2B5EF4-FFF2-40B4-BE49-F238E27FC236}">
                <a16:creationId xmlns="" xmlns:a16="http://schemas.microsoft.com/office/drawing/2014/main" id="{127A3571-1E4D-9345-8FB2-B54952AE0026}"/>
              </a:ext>
            </a:extLst>
          </p:cNvPr>
          <p:cNvSpPr/>
          <p:nvPr/>
        </p:nvSpPr>
        <p:spPr>
          <a:xfrm>
            <a:off x="904670" y="2522516"/>
            <a:ext cx="7575335" cy="954107"/>
          </a:xfrm>
          <a:prstGeom prst="rect">
            <a:avLst/>
          </a:prstGeom>
        </p:spPr>
        <p:txBody>
          <a:bodyPr wrap="square">
            <a:spAutoFit/>
          </a:bodyPr>
          <a:lstStyle/>
          <a:p>
            <a:r>
              <a:rPr lang="en-US" sz="2800" dirty="0">
                <a:solidFill>
                  <a:schemeClr val="tx2"/>
                </a:solidFill>
              </a:rPr>
              <a:t>Answer: </a:t>
            </a:r>
            <a:endParaRPr lang="en-US" sz="2800" dirty="0" smtClean="0">
              <a:solidFill>
                <a:schemeClr val="tx2"/>
              </a:solidFill>
            </a:endParaRPr>
          </a:p>
          <a:p>
            <a:r>
              <a:rPr lang="en-US" sz="2800" dirty="0" smtClean="0">
                <a:solidFill>
                  <a:schemeClr val="tx2"/>
                </a:solidFill>
              </a:rPr>
              <a:t>Verification </a:t>
            </a:r>
            <a:r>
              <a:rPr lang="en-US" sz="2800" dirty="0">
                <a:solidFill>
                  <a:schemeClr val="tx2"/>
                </a:solidFill>
              </a:rPr>
              <a:t>that an entity is who </a:t>
            </a:r>
            <a:r>
              <a:rPr lang="en-US" sz="2800" i="1" dirty="0">
                <a:solidFill>
                  <a:schemeClr val="tx2"/>
                </a:solidFill>
              </a:rPr>
              <a:t>it</a:t>
            </a:r>
            <a:r>
              <a:rPr lang="en-US" sz="2800" dirty="0">
                <a:solidFill>
                  <a:schemeClr val="tx2"/>
                </a:solidFill>
              </a:rPr>
              <a:t> claims to </a:t>
            </a:r>
            <a:r>
              <a:rPr lang="en-US" sz="2800" dirty="0" smtClean="0">
                <a:solidFill>
                  <a:schemeClr val="tx2"/>
                </a:solidFill>
              </a:rPr>
              <a:t>be.</a:t>
            </a:r>
            <a:endParaRPr lang="en-US" sz="2800" dirty="0">
              <a:solidFill>
                <a:schemeClr val="tx2"/>
              </a:solidFill>
            </a:endParaRPr>
          </a:p>
        </p:txBody>
      </p:sp>
    </p:spTree>
    <p:extLst>
      <p:ext uri="{BB962C8B-B14F-4D97-AF65-F5344CB8AC3E}">
        <p14:creationId xmlns:p14="http://schemas.microsoft.com/office/powerpoint/2010/main" val="298940493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900" decel="100000" fill="hold"/>
                                        <p:tgtEl>
                                          <p:spTgt spid="5"/>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5832" y="118726"/>
            <a:ext cx="4554977" cy="3033036"/>
          </a:xfrm>
        </p:spPr>
        <p:txBody>
          <a:bodyPr>
            <a:normAutofit/>
          </a:bodyPr>
          <a:lstStyle/>
          <a:p>
            <a:pPr algn="r"/>
            <a:r>
              <a:rPr lang="en-US" sz="2800"/>
              <a:t>How do we manage password policy and storage for authentication?</a:t>
            </a:r>
            <a:br>
              <a:rPr lang="en-US" sz="2800"/>
            </a:br>
            <a:endParaRPr lang="en-US" sz="2800"/>
          </a:p>
        </p:txBody>
      </p:sp>
      <p:sp>
        <p:nvSpPr>
          <p:cNvPr id="3" name="Slide Number Placeholder 2"/>
          <p:cNvSpPr>
            <a:spLocks noGrp="1"/>
          </p:cNvSpPr>
          <p:nvPr>
            <p:ph type="sldNum" sz="quarter" idx="12"/>
          </p:nvPr>
        </p:nvSpPr>
        <p:spPr/>
        <p:txBody>
          <a:bodyPr/>
          <a:lstStyle/>
          <a:p>
            <a:endParaRPr lang="en-US"/>
          </a:p>
        </p:txBody>
      </p:sp>
      <p:pic>
        <p:nvPicPr>
          <p:cNvPr id="4" name="Picture 3" descr="confused8.png"/>
          <p:cNvPicPr>
            <a:picLocks noChangeAspect="1"/>
          </p:cNvPicPr>
          <p:nvPr/>
        </p:nvPicPr>
        <p:blipFill rotWithShape="1">
          <a:blip r:embed="rId3" cstate="screen">
            <a:extLst>
              <a:ext uri="{28A0092B-C50C-407E-A947-70E740481C1C}">
                <a14:useLocalDpi xmlns:a14="http://schemas.microsoft.com/office/drawing/2010/main"/>
              </a:ext>
            </a:extLst>
          </a:blip>
          <a:srcRect r="-1753"/>
          <a:stretch/>
        </p:blipFill>
        <p:spPr>
          <a:xfrm>
            <a:off x="0" y="692658"/>
            <a:ext cx="3861054" cy="4450842"/>
          </a:xfrm>
          <a:prstGeom prst="rect">
            <a:avLst/>
          </a:prstGeom>
        </p:spPr>
      </p:pic>
    </p:spTree>
    <p:extLst>
      <p:ext uri="{BB962C8B-B14F-4D97-AF65-F5344CB8AC3E}">
        <p14:creationId xmlns:p14="http://schemas.microsoft.com/office/powerpoint/2010/main" val="390107728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0"/>
            <a:ext cx="9144000" cy="4328809"/>
          </a:xfrm>
          <a:prstGeom prst="rect">
            <a:avLst/>
          </a:prstGeom>
          <a:solidFill>
            <a:schemeClr val="accent4"/>
          </a:solidFill>
          <a:ln w="12700">
            <a:noFill/>
            <a:tailEnd type="triangl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350"/>
          </a:p>
        </p:txBody>
      </p:sp>
      <p:sp>
        <p:nvSpPr>
          <p:cNvPr id="9" name="Title 8"/>
          <p:cNvSpPr>
            <a:spLocks noGrp="1"/>
          </p:cNvSpPr>
          <p:nvPr>
            <p:ph type="title"/>
          </p:nvPr>
        </p:nvSpPr>
        <p:spPr>
          <a:xfrm>
            <a:off x="1823333" y="698758"/>
            <a:ext cx="5834766" cy="1876637"/>
          </a:xfrm>
        </p:spPr>
        <p:txBody>
          <a:bodyPr/>
          <a:lstStyle/>
          <a:p>
            <a:r>
              <a:rPr lang="en-US" sz="2700">
                <a:solidFill>
                  <a:schemeClr val="bg1"/>
                </a:solidFill>
              </a:rPr>
              <a:t>Wow.</a:t>
            </a:r>
            <a:br>
              <a:rPr lang="en-US" sz="2700">
                <a:solidFill>
                  <a:schemeClr val="bg1"/>
                </a:solidFill>
              </a:rPr>
            </a:br>
            <a:r>
              <a:rPr lang="en-US" sz="2700">
                <a:solidFill>
                  <a:schemeClr val="bg1"/>
                </a:solidFill>
              </a:rPr>
              <a:t>Just… wow.</a:t>
            </a:r>
          </a:p>
        </p:txBody>
      </p:sp>
      <p:pic>
        <p:nvPicPr>
          <p:cNvPr id="2" name="Picture 1" descr="GPU_cluster.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544183" y="893128"/>
            <a:ext cx="3832065" cy="2812637"/>
          </a:xfrm>
          <a:prstGeom prst="rect">
            <a:avLst/>
          </a:prstGeom>
        </p:spPr>
      </p:pic>
      <p:sp>
        <p:nvSpPr>
          <p:cNvPr id="7" name="Rectangle 6"/>
          <p:cNvSpPr/>
          <p:nvPr/>
        </p:nvSpPr>
        <p:spPr>
          <a:xfrm>
            <a:off x="1505248" y="4066301"/>
            <a:ext cx="6152852" cy="138500"/>
          </a:xfrm>
          <a:prstGeom prst="rect">
            <a:avLst/>
          </a:prstGeom>
        </p:spPr>
        <p:txBody>
          <a:bodyPr wrap="square" lIns="0" tIns="0" rIns="0" bIns="0">
            <a:noAutofit/>
          </a:bodyPr>
          <a:lstStyle/>
          <a:p>
            <a:pPr algn="ctr"/>
            <a:r>
              <a:rPr lang="en-US" sz="900">
                <a:solidFill>
                  <a:srgbClr val="FFFFFF"/>
                </a:solidFill>
              </a:rPr>
              <a:t>http://</a:t>
            </a:r>
            <a:r>
              <a:rPr lang="en-US" sz="900" err="1">
                <a:solidFill>
                  <a:srgbClr val="FFFFFF"/>
                </a:solidFill>
              </a:rPr>
              <a:t>arstechnica.com</a:t>
            </a:r>
            <a:r>
              <a:rPr lang="en-US" sz="900">
                <a:solidFill>
                  <a:srgbClr val="FFFFFF"/>
                </a:solidFill>
              </a:rPr>
              <a:t>/security/2012/12/25-gpu-cluster-cracks-every-standard-windows-password-in-6-hours</a:t>
            </a:r>
          </a:p>
        </p:txBody>
      </p:sp>
    </p:spTree>
    <p:extLst>
      <p:ext uri="{BB962C8B-B14F-4D97-AF65-F5344CB8AC3E}">
        <p14:creationId xmlns:p14="http://schemas.microsoft.com/office/powerpoint/2010/main" val="2097500026"/>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Online Hash Cracking Services</a:t>
            </a:r>
          </a:p>
        </p:txBody>
      </p:sp>
      <p:sp>
        <p:nvSpPr>
          <p:cNvPr id="3" name="Content Placeholder 2"/>
          <p:cNvSpPr>
            <a:spLocks noGrp="1"/>
          </p:cNvSpPr>
          <p:nvPr>
            <p:ph sz="half" idx="1"/>
          </p:nvPr>
        </p:nvSpPr>
        <p:spPr>
          <a:xfrm>
            <a:off x="457200" y="1200151"/>
            <a:ext cx="4959546" cy="3394472"/>
          </a:xfrm>
        </p:spPr>
        <p:txBody>
          <a:bodyPr>
            <a:normAutofit/>
          </a:bodyPr>
          <a:lstStyle/>
          <a:p>
            <a:pPr marL="0" indent="0">
              <a:spcAft>
                <a:spcPts val="450"/>
              </a:spcAft>
              <a:buNone/>
            </a:pPr>
            <a:endParaRPr lang="nl-NL" sz="2000" b="1" dirty="0">
              <a:solidFill>
                <a:srgbClr val="7A6C62"/>
              </a:solidFill>
            </a:endParaRPr>
          </a:p>
          <a:p>
            <a:pPr marL="0" indent="0">
              <a:spcAft>
                <a:spcPts val="450"/>
              </a:spcAft>
              <a:buNone/>
            </a:pPr>
            <a:r>
              <a:rPr lang="nl-NL" sz="2000" b="1" dirty="0">
                <a:solidFill>
                  <a:srgbClr val="7A6C62"/>
                </a:solidFill>
              </a:rPr>
              <a:t>md5("86e39e7942c0password123!") = f3acf5189414860a9041a5e9ec1079ab</a:t>
            </a:r>
          </a:p>
          <a:p>
            <a:pPr marL="0" indent="0">
              <a:spcAft>
                <a:spcPts val="450"/>
              </a:spcAft>
              <a:buNone/>
            </a:pPr>
            <a:endParaRPr lang="nl-NL" sz="2000" b="1" dirty="0">
              <a:solidFill>
                <a:srgbClr val="7A6C62"/>
              </a:solidFill>
            </a:endParaRPr>
          </a:p>
          <a:p>
            <a:pPr marL="0" indent="0">
              <a:spcAft>
                <a:spcPts val="450"/>
              </a:spcAft>
              <a:buNone/>
            </a:pPr>
            <a:r>
              <a:rPr lang="nl-NL" sz="2000" b="1" dirty="0">
                <a:solidFill>
                  <a:srgbClr val="7A6C62"/>
                </a:solidFill>
              </a:rPr>
              <a:t>md5("password123!") = b7e283a09511d95d6eac86e39e7942c0</a:t>
            </a:r>
          </a:p>
          <a:p>
            <a:pPr marL="0" indent="0">
              <a:buNone/>
            </a:pPr>
            <a:endParaRPr lang="en-US" sz="2000" dirty="0"/>
          </a:p>
        </p:txBody>
      </p:sp>
      <p:sp>
        <p:nvSpPr>
          <p:cNvPr id="4" name="Content Placeholder 3"/>
          <p:cNvSpPr>
            <a:spLocks noGrp="1"/>
          </p:cNvSpPr>
          <p:nvPr>
            <p:ph sz="half" idx="2"/>
          </p:nvPr>
        </p:nvSpPr>
        <p:spPr>
          <a:xfrm>
            <a:off x="5416746" y="1200151"/>
            <a:ext cx="3270053" cy="3394472"/>
          </a:xfrm>
        </p:spPr>
        <p:txBody>
          <a:bodyPr>
            <a:normAutofit/>
          </a:bodyPr>
          <a:lstStyle/>
          <a:p>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779593" y="1231442"/>
            <a:ext cx="2786126" cy="1484666"/>
          </a:xfrm>
          <a:prstGeom prst="rect">
            <a:avLst/>
          </a:prstGeom>
        </p:spPr>
      </p:pic>
      <p:pic>
        <p:nvPicPr>
          <p:cNvPr id="6" name="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772593" y="2789849"/>
            <a:ext cx="2819048" cy="1498439"/>
          </a:xfrm>
          <a:prstGeom prst="rect">
            <a:avLst/>
          </a:prstGeom>
        </p:spPr>
      </p:pic>
    </p:spTree>
    <p:extLst>
      <p:ext uri="{BB962C8B-B14F-4D97-AF65-F5344CB8AC3E}">
        <p14:creationId xmlns:p14="http://schemas.microsoft.com/office/powerpoint/2010/main" val="823644779"/>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147"/>
            <a:ext cx="8229600" cy="857250"/>
          </a:xfrm>
        </p:spPr>
        <p:txBody>
          <a:bodyPr>
            <a:normAutofit/>
          </a:bodyPr>
          <a:lstStyle/>
          <a:p>
            <a:r>
              <a:rPr lang="en-US" sz="3600" dirty="0"/>
              <a:t>Password Storage Best Practices</a:t>
            </a:r>
          </a:p>
        </p:txBody>
      </p:sp>
      <p:sp>
        <p:nvSpPr>
          <p:cNvPr id="74" name="TextBox 73"/>
          <p:cNvSpPr txBox="1"/>
          <p:nvPr/>
        </p:nvSpPr>
        <p:spPr>
          <a:xfrm>
            <a:off x="3437217" y="3089654"/>
            <a:ext cx="1714500" cy="1028700"/>
          </a:xfrm>
          <a:prstGeom prst="rect">
            <a:avLst/>
          </a:prstGeom>
          <a:solidFill>
            <a:schemeClr val="accent1">
              <a:lumMod val="40000"/>
              <a:lumOff val="60000"/>
            </a:schemeClr>
          </a:solidFill>
        </p:spPr>
        <p:txBody>
          <a:bodyPr wrap="square" lIns="137160" tIns="171450" rIns="137160" bIns="68580" rtlCol="0" anchor="ctr">
            <a:noAutofit/>
          </a:bodyPr>
          <a:lstStyle/>
          <a:p>
            <a:r>
              <a:rPr lang="en-US" sz="1200" dirty="0">
                <a:solidFill>
                  <a:srgbClr val="000000"/>
                </a:solidFill>
              </a:rPr>
              <a:t>Use BCRYPT, SCRYPT, PBKDF2 or Argon2 on the combined salt and hash </a:t>
            </a:r>
          </a:p>
        </p:txBody>
      </p:sp>
      <p:sp>
        <p:nvSpPr>
          <p:cNvPr id="75" name="TextBox 74"/>
          <p:cNvSpPr txBox="1"/>
          <p:nvPr/>
        </p:nvSpPr>
        <p:spPr>
          <a:xfrm>
            <a:off x="3564790" y="2740942"/>
            <a:ext cx="490563" cy="493299"/>
          </a:xfrm>
          <a:prstGeom prst="rect">
            <a:avLst/>
          </a:prstGeom>
          <a:solidFill>
            <a:schemeClr val="accent1"/>
          </a:solidFill>
        </p:spPr>
        <p:txBody>
          <a:bodyPr wrap="square" lIns="137160" tIns="68580" rIns="137160" bIns="68580" rtlCol="0" anchor="ctr">
            <a:noAutofit/>
          </a:bodyPr>
          <a:lstStyle/>
          <a:p>
            <a:pPr algn="ctr"/>
            <a:r>
              <a:rPr lang="en-US" sz="2400" b="1">
                <a:solidFill>
                  <a:srgbClr val="FFFFFF"/>
                </a:solidFill>
              </a:rPr>
              <a:t>5</a:t>
            </a:r>
          </a:p>
        </p:txBody>
      </p:sp>
      <p:sp>
        <p:nvSpPr>
          <p:cNvPr id="81" name="TextBox 80"/>
          <p:cNvSpPr txBox="1"/>
          <p:nvPr/>
        </p:nvSpPr>
        <p:spPr>
          <a:xfrm>
            <a:off x="1485900" y="3089654"/>
            <a:ext cx="1714500" cy="1028700"/>
          </a:xfrm>
          <a:prstGeom prst="rect">
            <a:avLst/>
          </a:prstGeom>
          <a:solidFill>
            <a:schemeClr val="accent1">
              <a:lumMod val="40000"/>
              <a:lumOff val="60000"/>
            </a:schemeClr>
          </a:solidFill>
        </p:spPr>
        <p:txBody>
          <a:bodyPr wrap="square" lIns="137160" tIns="171450" rIns="137160" bIns="68580" rtlCol="0" anchor="ctr">
            <a:noAutofit/>
          </a:bodyPr>
          <a:lstStyle/>
          <a:p>
            <a:r>
              <a:rPr lang="en-US" sz="1200">
                <a:solidFill>
                  <a:srgbClr val="000000"/>
                </a:solidFill>
              </a:rPr>
              <a:t>Combine a credential-specific random and unique salt to the hash</a:t>
            </a:r>
          </a:p>
        </p:txBody>
      </p:sp>
      <p:sp>
        <p:nvSpPr>
          <p:cNvPr id="82" name="TextBox 81"/>
          <p:cNvSpPr txBox="1"/>
          <p:nvPr/>
        </p:nvSpPr>
        <p:spPr>
          <a:xfrm>
            <a:off x="1485900" y="1422645"/>
            <a:ext cx="1714500" cy="1028700"/>
          </a:xfrm>
          <a:prstGeom prst="rect">
            <a:avLst/>
          </a:prstGeom>
          <a:solidFill>
            <a:srgbClr val="B9CDE5"/>
          </a:solidFill>
        </p:spPr>
        <p:txBody>
          <a:bodyPr wrap="square" lIns="137160" tIns="171450" rIns="137160" bIns="68580" rtlCol="0" anchor="ctr">
            <a:noAutofit/>
          </a:bodyPr>
          <a:lstStyle/>
          <a:p>
            <a:r>
              <a:rPr lang="en-US" sz="1200" dirty="0"/>
              <a:t>Do not limit the characters or length of user password</a:t>
            </a:r>
          </a:p>
        </p:txBody>
      </p:sp>
      <p:sp>
        <p:nvSpPr>
          <p:cNvPr id="83" name="TextBox 82"/>
          <p:cNvSpPr txBox="1"/>
          <p:nvPr/>
        </p:nvSpPr>
        <p:spPr>
          <a:xfrm>
            <a:off x="3437217" y="1422645"/>
            <a:ext cx="1714500" cy="1028700"/>
          </a:xfrm>
          <a:prstGeom prst="rect">
            <a:avLst/>
          </a:prstGeom>
          <a:solidFill>
            <a:schemeClr val="accent1">
              <a:lumMod val="40000"/>
              <a:lumOff val="60000"/>
            </a:schemeClr>
          </a:solidFill>
        </p:spPr>
        <p:txBody>
          <a:bodyPr wrap="square" lIns="137160" tIns="171450" rIns="137160" bIns="68580" rtlCol="0" anchor="ctr">
            <a:noAutofit/>
          </a:bodyPr>
          <a:lstStyle/>
          <a:p>
            <a:r>
              <a:rPr lang="en-US" sz="1200">
                <a:solidFill>
                  <a:srgbClr val="000000"/>
                </a:solidFill>
              </a:rPr>
              <a:t>Use a modern password policy scheme</a:t>
            </a:r>
          </a:p>
        </p:txBody>
      </p:sp>
      <p:sp>
        <p:nvSpPr>
          <p:cNvPr id="85" name="TextBox 84"/>
          <p:cNvSpPr txBox="1"/>
          <p:nvPr/>
        </p:nvSpPr>
        <p:spPr>
          <a:xfrm>
            <a:off x="1613472" y="1073933"/>
            <a:ext cx="490563" cy="493299"/>
          </a:xfrm>
          <a:prstGeom prst="rect">
            <a:avLst/>
          </a:prstGeom>
          <a:solidFill>
            <a:schemeClr val="accent1"/>
          </a:solidFill>
        </p:spPr>
        <p:txBody>
          <a:bodyPr wrap="square" lIns="137160" tIns="68580" rIns="137160" bIns="68580" rtlCol="0" anchor="ctr">
            <a:noAutofit/>
          </a:bodyPr>
          <a:lstStyle/>
          <a:p>
            <a:pPr algn="ctr"/>
            <a:r>
              <a:rPr lang="en-US" sz="2400" b="1">
                <a:solidFill>
                  <a:srgbClr val="FFFFFF"/>
                </a:solidFill>
              </a:rPr>
              <a:t>1</a:t>
            </a:r>
          </a:p>
        </p:txBody>
      </p:sp>
      <p:sp>
        <p:nvSpPr>
          <p:cNvPr id="86" name="TextBox 85"/>
          <p:cNvSpPr txBox="1"/>
          <p:nvPr/>
        </p:nvSpPr>
        <p:spPr>
          <a:xfrm>
            <a:off x="3564789" y="1073933"/>
            <a:ext cx="490563" cy="493299"/>
          </a:xfrm>
          <a:prstGeom prst="rect">
            <a:avLst/>
          </a:prstGeom>
          <a:solidFill>
            <a:schemeClr val="accent1"/>
          </a:solidFill>
        </p:spPr>
        <p:txBody>
          <a:bodyPr wrap="square" lIns="137160" tIns="68580" rIns="137160" bIns="68580" rtlCol="0" anchor="ctr">
            <a:noAutofit/>
          </a:bodyPr>
          <a:lstStyle/>
          <a:p>
            <a:pPr algn="ctr"/>
            <a:r>
              <a:rPr lang="en-US" sz="2400" b="1">
                <a:solidFill>
                  <a:srgbClr val="FFFFFF"/>
                </a:solidFill>
              </a:rPr>
              <a:t>2</a:t>
            </a:r>
          </a:p>
        </p:txBody>
      </p:sp>
      <p:sp>
        <p:nvSpPr>
          <p:cNvPr id="87" name="TextBox 86"/>
          <p:cNvSpPr txBox="1"/>
          <p:nvPr/>
        </p:nvSpPr>
        <p:spPr>
          <a:xfrm>
            <a:off x="1613472" y="2740942"/>
            <a:ext cx="490563" cy="493299"/>
          </a:xfrm>
          <a:prstGeom prst="rect">
            <a:avLst/>
          </a:prstGeom>
          <a:solidFill>
            <a:schemeClr val="accent1"/>
          </a:solidFill>
        </p:spPr>
        <p:txBody>
          <a:bodyPr wrap="square" lIns="137160" tIns="68580" rIns="137160" bIns="68580" rtlCol="0" anchor="ctr">
            <a:noAutofit/>
          </a:bodyPr>
          <a:lstStyle/>
          <a:p>
            <a:pPr algn="ctr"/>
            <a:r>
              <a:rPr lang="en-US" sz="2400" b="1">
                <a:solidFill>
                  <a:srgbClr val="FFFFFF"/>
                </a:solidFill>
              </a:rPr>
              <a:t>4</a:t>
            </a:r>
          </a:p>
        </p:txBody>
      </p:sp>
      <p:sp>
        <p:nvSpPr>
          <p:cNvPr id="91" name="TextBox 90"/>
          <p:cNvSpPr txBox="1"/>
          <p:nvPr/>
        </p:nvSpPr>
        <p:spPr>
          <a:xfrm>
            <a:off x="5388534" y="3082097"/>
            <a:ext cx="1714500" cy="1028700"/>
          </a:xfrm>
          <a:prstGeom prst="rect">
            <a:avLst/>
          </a:prstGeom>
          <a:solidFill>
            <a:schemeClr val="accent1">
              <a:lumMod val="40000"/>
              <a:lumOff val="60000"/>
            </a:schemeClr>
          </a:solidFill>
        </p:spPr>
        <p:txBody>
          <a:bodyPr wrap="square" lIns="137160" tIns="171450" rIns="137160" bIns="68580" rtlCol="0" anchor="ctr">
            <a:noAutofit/>
          </a:bodyPr>
          <a:lstStyle/>
          <a:p>
            <a:r>
              <a:rPr lang="en-US" sz="1200">
                <a:solidFill>
                  <a:srgbClr val="000000"/>
                </a:solidFill>
              </a:rPr>
              <a:t>Store passwords as an HMAC + good key management as an alternative</a:t>
            </a:r>
          </a:p>
        </p:txBody>
      </p:sp>
      <p:sp>
        <p:nvSpPr>
          <p:cNvPr id="93" name="TextBox 92"/>
          <p:cNvSpPr txBox="1"/>
          <p:nvPr/>
        </p:nvSpPr>
        <p:spPr>
          <a:xfrm>
            <a:off x="5516106" y="2733385"/>
            <a:ext cx="490563" cy="493299"/>
          </a:xfrm>
          <a:prstGeom prst="rect">
            <a:avLst/>
          </a:prstGeom>
          <a:solidFill>
            <a:schemeClr val="accent1"/>
          </a:solidFill>
        </p:spPr>
        <p:txBody>
          <a:bodyPr wrap="square" lIns="137160" tIns="68580" rIns="137160" bIns="68580" rtlCol="0" anchor="ctr">
            <a:noAutofit/>
          </a:bodyPr>
          <a:lstStyle/>
          <a:p>
            <a:pPr algn="ctr"/>
            <a:r>
              <a:rPr lang="en-US" sz="2400" b="1">
                <a:solidFill>
                  <a:srgbClr val="FFFFFF"/>
                </a:solidFill>
              </a:rPr>
              <a:t>6</a:t>
            </a:r>
          </a:p>
        </p:txBody>
      </p:sp>
      <p:sp>
        <p:nvSpPr>
          <p:cNvPr id="16" name="TextBox 15"/>
          <p:cNvSpPr txBox="1"/>
          <p:nvPr/>
        </p:nvSpPr>
        <p:spPr>
          <a:xfrm>
            <a:off x="5388534" y="1422645"/>
            <a:ext cx="1714500" cy="1028700"/>
          </a:xfrm>
          <a:prstGeom prst="rect">
            <a:avLst/>
          </a:prstGeom>
          <a:solidFill>
            <a:schemeClr val="accent1">
              <a:lumMod val="40000"/>
              <a:lumOff val="60000"/>
            </a:schemeClr>
          </a:solidFill>
        </p:spPr>
        <p:txBody>
          <a:bodyPr wrap="square" lIns="137160" tIns="171450" rIns="137160" bIns="68580" rtlCol="0" anchor="ctr">
            <a:noAutofit/>
          </a:bodyPr>
          <a:lstStyle/>
          <a:p>
            <a:r>
              <a:rPr lang="en-US" sz="1200" dirty="0">
                <a:solidFill>
                  <a:srgbClr val="000000"/>
                </a:solidFill>
              </a:rPr>
              <a:t>Hash the password using SHA2-512 or another strong hash</a:t>
            </a:r>
          </a:p>
        </p:txBody>
      </p:sp>
      <p:sp>
        <p:nvSpPr>
          <p:cNvPr id="17" name="TextBox 16"/>
          <p:cNvSpPr txBox="1"/>
          <p:nvPr/>
        </p:nvSpPr>
        <p:spPr>
          <a:xfrm>
            <a:off x="5516106" y="1073933"/>
            <a:ext cx="490563" cy="493299"/>
          </a:xfrm>
          <a:prstGeom prst="rect">
            <a:avLst/>
          </a:prstGeom>
          <a:solidFill>
            <a:schemeClr val="accent1"/>
          </a:solidFill>
        </p:spPr>
        <p:txBody>
          <a:bodyPr wrap="square" lIns="137160" tIns="68580" rIns="137160" bIns="68580" rtlCol="0" anchor="ctr">
            <a:noAutofit/>
          </a:bodyPr>
          <a:lstStyle/>
          <a:p>
            <a:pPr algn="ctr"/>
            <a:r>
              <a:rPr lang="en-US" sz="2400" b="1">
                <a:solidFill>
                  <a:srgbClr val="FFFFFF"/>
                </a:solidFill>
              </a:rPr>
              <a:t>3</a:t>
            </a:r>
          </a:p>
        </p:txBody>
      </p:sp>
    </p:spTree>
    <p:extLst>
      <p:ext uri="{BB962C8B-B14F-4D97-AF65-F5344CB8AC3E}">
        <p14:creationId xmlns:p14="http://schemas.microsoft.com/office/powerpoint/2010/main" val="288287690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5"/>
                                        </p:tgtEl>
                                        <p:attrNameLst>
                                          <p:attrName>style.visibility</p:attrName>
                                        </p:attrNameLst>
                                      </p:cBhvr>
                                      <p:to>
                                        <p:strVal val="visible"/>
                                      </p:to>
                                    </p:set>
                                    <p:anim calcmode="lin" valueType="num">
                                      <p:cBhvr additive="base">
                                        <p:cTn id="7" dur="500" fill="hold"/>
                                        <p:tgtEl>
                                          <p:spTgt spid="85"/>
                                        </p:tgtEl>
                                        <p:attrNameLst>
                                          <p:attrName>ppt_x</p:attrName>
                                        </p:attrNameLst>
                                      </p:cBhvr>
                                      <p:tavLst>
                                        <p:tav tm="0">
                                          <p:val>
                                            <p:strVal val="#ppt_x"/>
                                          </p:val>
                                        </p:tav>
                                        <p:tav tm="100000">
                                          <p:val>
                                            <p:strVal val="#ppt_x"/>
                                          </p:val>
                                        </p:tav>
                                      </p:tavLst>
                                    </p:anim>
                                    <p:anim calcmode="lin" valueType="num">
                                      <p:cBhvr additive="base">
                                        <p:cTn id="8" dur="500" fill="hold"/>
                                        <p:tgtEl>
                                          <p:spTgt spid="85"/>
                                        </p:tgtEl>
                                        <p:attrNameLst>
                                          <p:attrName>ppt_y</p:attrName>
                                        </p:attrNameLst>
                                      </p:cBhvr>
                                      <p:tavLst>
                                        <p:tav tm="0">
                                          <p:val>
                                            <p:strVal val="1+#ppt_h/2"/>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82"/>
                                        </p:tgtEl>
                                        <p:attrNameLst>
                                          <p:attrName>style.visibility</p:attrName>
                                        </p:attrNameLst>
                                      </p:cBhvr>
                                      <p:to>
                                        <p:strVal val="visible"/>
                                      </p:to>
                                    </p:set>
                                    <p:anim calcmode="lin" valueType="num">
                                      <p:cBhvr additive="base">
                                        <p:cTn id="11" dur="500" fill="hold"/>
                                        <p:tgtEl>
                                          <p:spTgt spid="82"/>
                                        </p:tgtEl>
                                        <p:attrNameLst>
                                          <p:attrName>ppt_x</p:attrName>
                                        </p:attrNameLst>
                                      </p:cBhvr>
                                      <p:tavLst>
                                        <p:tav tm="0">
                                          <p:val>
                                            <p:strVal val="1+#ppt_w/2"/>
                                          </p:val>
                                        </p:tav>
                                        <p:tav tm="100000">
                                          <p:val>
                                            <p:strVal val="#ppt_x"/>
                                          </p:val>
                                        </p:tav>
                                      </p:tavLst>
                                    </p:anim>
                                    <p:anim calcmode="lin" valueType="num">
                                      <p:cBhvr additive="base">
                                        <p:cTn id="12" dur="500" fill="hold"/>
                                        <p:tgtEl>
                                          <p:spTgt spid="8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500" fill="hold"/>
                                        <p:tgtEl>
                                          <p:spTgt spid="86"/>
                                        </p:tgtEl>
                                        <p:attrNameLst>
                                          <p:attrName>ppt_x</p:attrName>
                                        </p:attrNameLst>
                                      </p:cBhvr>
                                      <p:tavLst>
                                        <p:tav tm="0">
                                          <p:val>
                                            <p:strVal val="#ppt_x"/>
                                          </p:val>
                                        </p:tav>
                                        <p:tav tm="100000">
                                          <p:val>
                                            <p:strVal val="#ppt_x"/>
                                          </p:val>
                                        </p:tav>
                                      </p:tavLst>
                                    </p:anim>
                                    <p:anim calcmode="lin" valueType="num">
                                      <p:cBhvr additive="base">
                                        <p:cTn id="18" dur="500" fill="hold"/>
                                        <p:tgtEl>
                                          <p:spTgt spid="86"/>
                                        </p:tgtEl>
                                        <p:attrNameLst>
                                          <p:attrName>ppt_y</p:attrName>
                                        </p:attrNameLst>
                                      </p:cBhvr>
                                      <p:tavLst>
                                        <p:tav tm="0">
                                          <p:val>
                                            <p:strVal val="1+#ppt_h/2"/>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83"/>
                                        </p:tgtEl>
                                        <p:attrNameLst>
                                          <p:attrName>style.visibility</p:attrName>
                                        </p:attrNameLst>
                                      </p:cBhvr>
                                      <p:to>
                                        <p:strVal val="visible"/>
                                      </p:to>
                                    </p:set>
                                    <p:anim calcmode="lin" valueType="num">
                                      <p:cBhvr additive="base">
                                        <p:cTn id="21" dur="500" fill="hold"/>
                                        <p:tgtEl>
                                          <p:spTgt spid="83"/>
                                        </p:tgtEl>
                                        <p:attrNameLst>
                                          <p:attrName>ppt_x</p:attrName>
                                        </p:attrNameLst>
                                      </p:cBhvr>
                                      <p:tavLst>
                                        <p:tav tm="0">
                                          <p:val>
                                            <p:strVal val="1+#ppt_w/2"/>
                                          </p:val>
                                        </p:tav>
                                        <p:tav tm="100000">
                                          <p:val>
                                            <p:strVal val="#ppt_x"/>
                                          </p:val>
                                        </p:tav>
                                      </p:tavLst>
                                    </p:anim>
                                    <p:anim calcmode="lin" valueType="num">
                                      <p:cBhvr additive="base">
                                        <p:cTn id="22" dur="500" fill="hold"/>
                                        <p:tgtEl>
                                          <p:spTgt spid="8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ppt_x"/>
                                          </p:val>
                                        </p:tav>
                                        <p:tav tm="100000">
                                          <p:val>
                                            <p:strVal val="#ppt_x"/>
                                          </p:val>
                                        </p:tav>
                                      </p:tavLst>
                                    </p:anim>
                                    <p:anim calcmode="lin" valueType="num">
                                      <p:cBhvr additive="base">
                                        <p:cTn id="28" dur="500" fill="hold"/>
                                        <p:tgtEl>
                                          <p:spTgt spid="17"/>
                                        </p:tgtEl>
                                        <p:attrNameLst>
                                          <p:attrName>ppt_y</p:attrName>
                                        </p:attrNameLst>
                                      </p:cBhvr>
                                      <p:tavLst>
                                        <p:tav tm="0">
                                          <p:val>
                                            <p:strVal val="1+#ppt_h/2"/>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500" fill="hold"/>
                                        <p:tgtEl>
                                          <p:spTgt spid="16"/>
                                        </p:tgtEl>
                                        <p:attrNameLst>
                                          <p:attrName>ppt_x</p:attrName>
                                        </p:attrNameLst>
                                      </p:cBhvr>
                                      <p:tavLst>
                                        <p:tav tm="0">
                                          <p:val>
                                            <p:strVal val="1+#ppt_w/2"/>
                                          </p:val>
                                        </p:tav>
                                        <p:tav tm="100000">
                                          <p:val>
                                            <p:strVal val="#ppt_x"/>
                                          </p:val>
                                        </p:tav>
                                      </p:tavLst>
                                    </p:anim>
                                    <p:anim calcmode="lin" valueType="num">
                                      <p:cBhvr additive="base">
                                        <p:cTn id="3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7"/>
                                        </p:tgtEl>
                                        <p:attrNameLst>
                                          <p:attrName>style.visibility</p:attrName>
                                        </p:attrNameLst>
                                      </p:cBhvr>
                                      <p:to>
                                        <p:strVal val="visible"/>
                                      </p:to>
                                    </p:set>
                                    <p:anim calcmode="lin" valueType="num">
                                      <p:cBhvr additive="base">
                                        <p:cTn id="37" dur="500" fill="hold"/>
                                        <p:tgtEl>
                                          <p:spTgt spid="87"/>
                                        </p:tgtEl>
                                        <p:attrNameLst>
                                          <p:attrName>ppt_x</p:attrName>
                                        </p:attrNameLst>
                                      </p:cBhvr>
                                      <p:tavLst>
                                        <p:tav tm="0">
                                          <p:val>
                                            <p:strVal val="#ppt_x"/>
                                          </p:val>
                                        </p:tav>
                                        <p:tav tm="100000">
                                          <p:val>
                                            <p:strVal val="#ppt_x"/>
                                          </p:val>
                                        </p:tav>
                                      </p:tavLst>
                                    </p:anim>
                                    <p:anim calcmode="lin" valueType="num">
                                      <p:cBhvr additive="base">
                                        <p:cTn id="38" dur="500" fill="hold"/>
                                        <p:tgtEl>
                                          <p:spTgt spid="87"/>
                                        </p:tgtEl>
                                        <p:attrNameLst>
                                          <p:attrName>ppt_y</p:attrName>
                                        </p:attrNameLst>
                                      </p:cBhvr>
                                      <p:tavLst>
                                        <p:tav tm="0">
                                          <p:val>
                                            <p:strVal val="1+#ppt_h/2"/>
                                          </p:val>
                                        </p:tav>
                                        <p:tav tm="100000">
                                          <p:val>
                                            <p:strVal val="#ppt_y"/>
                                          </p:val>
                                        </p:tav>
                                      </p:tavLst>
                                    </p:anim>
                                  </p:childTnLst>
                                </p:cTn>
                              </p:par>
                              <p:par>
                                <p:cTn id="39" presetID="2" presetClass="entr" presetSubtype="2" fill="hold" grpId="0" nodeType="withEffect">
                                  <p:stCondLst>
                                    <p:cond delay="0"/>
                                  </p:stCondLst>
                                  <p:childTnLst>
                                    <p:set>
                                      <p:cBhvr>
                                        <p:cTn id="40" dur="1" fill="hold">
                                          <p:stCondLst>
                                            <p:cond delay="0"/>
                                          </p:stCondLst>
                                        </p:cTn>
                                        <p:tgtEl>
                                          <p:spTgt spid="81"/>
                                        </p:tgtEl>
                                        <p:attrNameLst>
                                          <p:attrName>style.visibility</p:attrName>
                                        </p:attrNameLst>
                                      </p:cBhvr>
                                      <p:to>
                                        <p:strVal val="visible"/>
                                      </p:to>
                                    </p:set>
                                    <p:anim calcmode="lin" valueType="num">
                                      <p:cBhvr additive="base">
                                        <p:cTn id="41" dur="500" fill="hold"/>
                                        <p:tgtEl>
                                          <p:spTgt spid="81"/>
                                        </p:tgtEl>
                                        <p:attrNameLst>
                                          <p:attrName>ppt_x</p:attrName>
                                        </p:attrNameLst>
                                      </p:cBhvr>
                                      <p:tavLst>
                                        <p:tav tm="0">
                                          <p:val>
                                            <p:strVal val="1+#ppt_w/2"/>
                                          </p:val>
                                        </p:tav>
                                        <p:tav tm="100000">
                                          <p:val>
                                            <p:strVal val="#ppt_x"/>
                                          </p:val>
                                        </p:tav>
                                      </p:tavLst>
                                    </p:anim>
                                    <p:anim calcmode="lin" valueType="num">
                                      <p:cBhvr additive="base">
                                        <p:cTn id="42" dur="500" fill="hold"/>
                                        <p:tgtEl>
                                          <p:spTgt spid="81"/>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75"/>
                                        </p:tgtEl>
                                        <p:attrNameLst>
                                          <p:attrName>style.visibility</p:attrName>
                                        </p:attrNameLst>
                                      </p:cBhvr>
                                      <p:to>
                                        <p:strVal val="visible"/>
                                      </p:to>
                                    </p:set>
                                    <p:anim calcmode="lin" valueType="num">
                                      <p:cBhvr additive="base">
                                        <p:cTn id="47" dur="500" fill="hold"/>
                                        <p:tgtEl>
                                          <p:spTgt spid="75"/>
                                        </p:tgtEl>
                                        <p:attrNameLst>
                                          <p:attrName>ppt_x</p:attrName>
                                        </p:attrNameLst>
                                      </p:cBhvr>
                                      <p:tavLst>
                                        <p:tav tm="0">
                                          <p:val>
                                            <p:strVal val="#ppt_x"/>
                                          </p:val>
                                        </p:tav>
                                        <p:tav tm="100000">
                                          <p:val>
                                            <p:strVal val="#ppt_x"/>
                                          </p:val>
                                        </p:tav>
                                      </p:tavLst>
                                    </p:anim>
                                    <p:anim calcmode="lin" valueType="num">
                                      <p:cBhvr additive="base">
                                        <p:cTn id="48" dur="500" fill="hold"/>
                                        <p:tgtEl>
                                          <p:spTgt spid="75"/>
                                        </p:tgtEl>
                                        <p:attrNameLst>
                                          <p:attrName>ppt_y</p:attrName>
                                        </p:attrNameLst>
                                      </p:cBhvr>
                                      <p:tavLst>
                                        <p:tav tm="0">
                                          <p:val>
                                            <p:strVal val="1+#ppt_h/2"/>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74"/>
                                        </p:tgtEl>
                                        <p:attrNameLst>
                                          <p:attrName>style.visibility</p:attrName>
                                        </p:attrNameLst>
                                      </p:cBhvr>
                                      <p:to>
                                        <p:strVal val="visible"/>
                                      </p:to>
                                    </p:set>
                                    <p:anim calcmode="lin" valueType="num">
                                      <p:cBhvr additive="base">
                                        <p:cTn id="51" dur="500" fill="hold"/>
                                        <p:tgtEl>
                                          <p:spTgt spid="74"/>
                                        </p:tgtEl>
                                        <p:attrNameLst>
                                          <p:attrName>ppt_x</p:attrName>
                                        </p:attrNameLst>
                                      </p:cBhvr>
                                      <p:tavLst>
                                        <p:tav tm="0">
                                          <p:val>
                                            <p:strVal val="1+#ppt_w/2"/>
                                          </p:val>
                                        </p:tav>
                                        <p:tav tm="100000">
                                          <p:val>
                                            <p:strVal val="#ppt_x"/>
                                          </p:val>
                                        </p:tav>
                                      </p:tavLst>
                                    </p:anim>
                                    <p:anim calcmode="lin" valueType="num">
                                      <p:cBhvr additive="base">
                                        <p:cTn id="52" dur="500" fill="hold"/>
                                        <p:tgtEl>
                                          <p:spTgt spid="74"/>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93"/>
                                        </p:tgtEl>
                                        <p:attrNameLst>
                                          <p:attrName>style.visibility</p:attrName>
                                        </p:attrNameLst>
                                      </p:cBhvr>
                                      <p:to>
                                        <p:strVal val="visible"/>
                                      </p:to>
                                    </p:set>
                                    <p:anim calcmode="lin" valueType="num">
                                      <p:cBhvr additive="base">
                                        <p:cTn id="57" dur="500" fill="hold"/>
                                        <p:tgtEl>
                                          <p:spTgt spid="93"/>
                                        </p:tgtEl>
                                        <p:attrNameLst>
                                          <p:attrName>ppt_x</p:attrName>
                                        </p:attrNameLst>
                                      </p:cBhvr>
                                      <p:tavLst>
                                        <p:tav tm="0">
                                          <p:val>
                                            <p:strVal val="#ppt_x"/>
                                          </p:val>
                                        </p:tav>
                                        <p:tav tm="100000">
                                          <p:val>
                                            <p:strVal val="#ppt_x"/>
                                          </p:val>
                                        </p:tav>
                                      </p:tavLst>
                                    </p:anim>
                                    <p:anim calcmode="lin" valueType="num">
                                      <p:cBhvr additive="base">
                                        <p:cTn id="58" dur="500" fill="hold"/>
                                        <p:tgtEl>
                                          <p:spTgt spid="93"/>
                                        </p:tgtEl>
                                        <p:attrNameLst>
                                          <p:attrName>ppt_y</p:attrName>
                                        </p:attrNameLst>
                                      </p:cBhvr>
                                      <p:tavLst>
                                        <p:tav tm="0">
                                          <p:val>
                                            <p:strVal val="1+#ppt_h/2"/>
                                          </p:val>
                                        </p:tav>
                                        <p:tav tm="100000">
                                          <p:val>
                                            <p:strVal val="#ppt_y"/>
                                          </p:val>
                                        </p:tav>
                                      </p:tavLst>
                                    </p:anim>
                                  </p:childTnLst>
                                </p:cTn>
                              </p:par>
                              <p:par>
                                <p:cTn id="59" presetID="2" presetClass="entr" presetSubtype="2" fill="hold" grpId="0" nodeType="withEffect">
                                  <p:stCondLst>
                                    <p:cond delay="0"/>
                                  </p:stCondLst>
                                  <p:childTnLst>
                                    <p:set>
                                      <p:cBhvr>
                                        <p:cTn id="60" dur="1" fill="hold">
                                          <p:stCondLst>
                                            <p:cond delay="0"/>
                                          </p:stCondLst>
                                        </p:cTn>
                                        <p:tgtEl>
                                          <p:spTgt spid="91"/>
                                        </p:tgtEl>
                                        <p:attrNameLst>
                                          <p:attrName>style.visibility</p:attrName>
                                        </p:attrNameLst>
                                      </p:cBhvr>
                                      <p:to>
                                        <p:strVal val="visible"/>
                                      </p:to>
                                    </p:set>
                                    <p:anim calcmode="lin" valueType="num">
                                      <p:cBhvr additive="base">
                                        <p:cTn id="61" dur="500" fill="hold"/>
                                        <p:tgtEl>
                                          <p:spTgt spid="91"/>
                                        </p:tgtEl>
                                        <p:attrNameLst>
                                          <p:attrName>ppt_x</p:attrName>
                                        </p:attrNameLst>
                                      </p:cBhvr>
                                      <p:tavLst>
                                        <p:tav tm="0">
                                          <p:val>
                                            <p:strVal val="1+#ppt_w/2"/>
                                          </p:val>
                                        </p:tav>
                                        <p:tav tm="100000">
                                          <p:val>
                                            <p:strVal val="#ppt_x"/>
                                          </p:val>
                                        </p:tav>
                                      </p:tavLst>
                                    </p:anim>
                                    <p:anim calcmode="lin" valueType="num">
                                      <p:cBhvr additive="base">
                                        <p:cTn id="62" dur="500" fill="hold"/>
                                        <p:tgtEl>
                                          <p:spTgt spid="9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5" grpId="0" animBg="1"/>
      <p:bldP spid="81" grpId="0" animBg="1"/>
      <p:bldP spid="82" grpId="0" animBg="1"/>
      <p:bldP spid="83" grpId="0" animBg="1"/>
      <p:bldP spid="85" grpId="0" animBg="1"/>
      <p:bldP spid="86" grpId="0" animBg="1"/>
      <p:bldP spid="87" grpId="0" animBg="1"/>
      <p:bldP spid="91" grpId="0" animBg="1"/>
      <p:bldP spid="93" grpId="0" animBg="1"/>
      <p:bldP spid="16" grpId="0" animBg="1"/>
      <p:bldP spid="17"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7417" y="205979"/>
            <a:ext cx="7819382" cy="857250"/>
          </a:xfrm>
        </p:spPr>
        <p:txBody>
          <a:bodyPr>
            <a:normAutofit/>
          </a:bodyPr>
          <a:lstStyle/>
          <a:p>
            <a:r>
              <a:rPr lang="en-US" sz="3600" dirty="0"/>
              <a:t>Do Not Limit the Password Strength</a:t>
            </a:r>
          </a:p>
        </p:txBody>
      </p:sp>
      <p:sp>
        <p:nvSpPr>
          <p:cNvPr id="3" name="Content Placeholder 2"/>
          <p:cNvSpPr>
            <a:spLocks noGrp="1"/>
          </p:cNvSpPr>
          <p:nvPr>
            <p:ph idx="1"/>
          </p:nvPr>
        </p:nvSpPr>
        <p:spPr/>
        <p:txBody>
          <a:bodyPr/>
          <a:lstStyle/>
          <a:p>
            <a:r>
              <a:rPr lang="en-US" dirty="0"/>
              <a:t>Limiting passwords to protect against injection</a:t>
            </a:r>
            <a:br>
              <a:rPr lang="en-US" dirty="0"/>
            </a:br>
            <a:r>
              <a:rPr lang="en-US" dirty="0"/>
              <a:t>is </a:t>
            </a:r>
            <a:r>
              <a:rPr lang="en-US" dirty="0">
                <a:solidFill>
                  <a:srgbClr val="DB3D16"/>
                </a:solidFill>
              </a:rPr>
              <a:t>doomed to failure</a:t>
            </a:r>
          </a:p>
          <a:p>
            <a:r>
              <a:rPr lang="en-US" dirty="0">
                <a:solidFill>
                  <a:srgbClr val="DB3D16"/>
                </a:solidFill>
              </a:rPr>
              <a:t>Use proper encoding </a:t>
            </a:r>
            <a:r>
              <a:rPr lang="en-US" dirty="0"/>
              <a:t>and other defenses instead</a:t>
            </a:r>
          </a:p>
          <a:p>
            <a:r>
              <a:rPr lang="en-US" dirty="0"/>
              <a:t>Very long passwords can </a:t>
            </a:r>
            <a:r>
              <a:rPr lang="en-US" dirty="0">
                <a:solidFill>
                  <a:srgbClr val="DB3D16"/>
                </a:solidFill>
              </a:rPr>
              <a:t>cause </a:t>
            </a:r>
            <a:r>
              <a:rPr lang="en-US" dirty="0" err="1">
                <a:solidFill>
                  <a:srgbClr val="DB3D16"/>
                </a:solidFill>
              </a:rPr>
              <a:t>DoS</a:t>
            </a:r>
            <a:endParaRPr lang="en-US" dirty="0">
              <a:solidFill>
                <a:srgbClr val="DB3D16"/>
              </a:solidFill>
            </a:endParaRPr>
          </a:p>
          <a:p>
            <a:r>
              <a:rPr lang="en-US" dirty="0">
                <a:solidFill>
                  <a:srgbClr val="DB3D16"/>
                </a:solidFill>
              </a:rPr>
              <a:t>Do not </a:t>
            </a:r>
            <a:r>
              <a:rPr lang="en-US" dirty="0"/>
              <a:t>allow common passwords</a:t>
            </a:r>
          </a:p>
          <a:p>
            <a:endParaRPr lang="en-US" dirty="0"/>
          </a:p>
        </p:txBody>
      </p:sp>
      <p:sp>
        <p:nvSpPr>
          <p:cNvPr id="7" name="TextBox 6"/>
          <p:cNvSpPr txBox="1"/>
          <p:nvPr/>
        </p:nvSpPr>
        <p:spPr>
          <a:xfrm>
            <a:off x="10167" y="0"/>
            <a:ext cx="857250" cy="862031"/>
          </a:xfrm>
          <a:prstGeom prst="rect">
            <a:avLst/>
          </a:prstGeom>
          <a:solidFill>
            <a:schemeClr val="tx2"/>
          </a:solidFill>
        </p:spPr>
        <p:txBody>
          <a:bodyPr wrap="square" lIns="137160" tIns="68580" rIns="137160" bIns="68580" rtlCol="0" anchor="ctr">
            <a:noAutofit/>
          </a:bodyPr>
          <a:lstStyle/>
          <a:p>
            <a:pPr algn="ctr"/>
            <a:r>
              <a:rPr lang="en-US" sz="4500" b="1" dirty="0">
                <a:solidFill>
                  <a:srgbClr val="FFFFFF"/>
                </a:solidFill>
              </a:rPr>
              <a:t>1</a:t>
            </a:r>
          </a:p>
        </p:txBody>
      </p:sp>
    </p:spTree>
    <p:extLst>
      <p:ext uri="{BB962C8B-B14F-4D97-AF65-F5344CB8AC3E}">
        <p14:creationId xmlns:p14="http://schemas.microsoft.com/office/powerpoint/2010/main" val="22487880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50" y="205979"/>
            <a:ext cx="7829550" cy="857250"/>
          </a:xfrm>
        </p:spPr>
        <p:txBody>
          <a:bodyPr>
            <a:normAutofit/>
          </a:bodyPr>
          <a:lstStyle/>
          <a:p>
            <a:r>
              <a:rPr lang="en-US" sz="3600" dirty="0"/>
              <a:t>Use a Modern Password Policy Scheme</a:t>
            </a:r>
          </a:p>
        </p:txBody>
      </p:sp>
      <p:sp>
        <p:nvSpPr>
          <p:cNvPr id="3" name="Content Placeholder 2"/>
          <p:cNvSpPr>
            <a:spLocks noGrp="1"/>
          </p:cNvSpPr>
          <p:nvPr>
            <p:ph idx="1"/>
          </p:nvPr>
        </p:nvSpPr>
        <p:spPr/>
        <p:txBody>
          <a:bodyPr/>
          <a:lstStyle/>
          <a:p>
            <a:r>
              <a:rPr lang="en-US" dirty="0"/>
              <a:t>Consider </a:t>
            </a:r>
            <a:r>
              <a:rPr lang="en-US" dirty="0">
                <a:solidFill>
                  <a:schemeClr val="accent1"/>
                </a:solidFill>
              </a:rPr>
              <a:t>password policy suggestions from NIST </a:t>
            </a:r>
            <a:endParaRPr lang="en-US" dirty="0"/>
          </a:p>
          <a:p>
            <a:r>
              <a:rPr lang="en-US" dirty="0">
                <a:solidFill>
                  <a:srgbClr val="000000"/>
                </a:solidFill>
              </a:rPr>
              <a:t>Consider </a:t>
            </a:r>
            <a:r>
              <a:rPr lang="en-US" dirty="0">
                <a:solidFill>
                  <a:schemeClr val="accent1"/>
                </a:solidFill>
              </a:rPr>
              <a:t>password topology </a:t>
            </a:r>
            <a:r>
              <a:rPr lang="en-US" dirty="0"/>
              <a:t>research</a:t>
            </a:r>
          </a:p>
          <a:p>
            <a:r>
              <a:rPr lang="en-US" dirty="0"/>
              <a:t>Do not depend on passwords as a </a:t>
            </a:r>
            <a:r>
              <a:rPr lang="en-US" dirty="0">
                <a:solidFill>
                  <a:schemeClr val="accent1"/>
                </a:solidFill>
              </a:rPr>
              <a:t>sole credential</a:t>
            </a:r>
            <a:r>
              <a:rPr lang="en-US" dirty="0"/>
              <a:t>.</a:t>
            </a:r>
            <a:br>
              <a:rPr lang="en-US" dirty="0"/>
            </a:br>
            <a:r>
              <a:rPr lang="en-US" dirty="0"/>
              <a:t>It's time to move to MFA.</a:t>
            </a:r>
          </a:p>
          <a:p>
            <a:r>
              <a:rPr lang="en-US" dirty="0"/>
              <a:t>Encourage and train your users to use a </a:t>
            </a:r>
            <a:r>
              <a:rPr lang="en-US" dirty="0">
                <a:solidFill>
                  <a:schemeClr val="accent1"/>
                </a:solidFill>
              </a:rPr>
              <a:t>password manager</a:t>
            </a:r>
            <a:r>
              <a:rPr lang="en-US" dirty="0"/>
              <a:t>.</a:t>
            </a:r>
          </a:p>
        </p:txBody>
      </p:sp>
      <p:sp>
        <p:nvSpPr>
          <p:cNvPr id="5" name="TextBox 4"/>
          <p:cNvSpPr txBox="1"/>
          <p:nvPr/>
        </p:nvSpPr>
        <p:spPr>
          <a:xfrm>
            <a:off x="0" y="0"/>
            <a:ext cx="857250" cy="862031"/>
          </a:xfrm>
          <a:prstGeom prst="rect">
            <a:avLst/>
          </a:prstGeom>
          <a:solidFill>
            <a:schemeClr val="tx2"/>
          </a:solidFill>
        </p:spPr>
        <p:txBody>
          <a:bodyPr wrap="square" lIns="137160" tIns="68580" rIns="137160" bIns="68580" rtlCol="0" anchor="ctr">
            <a:noAutofit/>
          </a:bodyPr>
          <a:lstStyle/>
          <a:p>
            <a:pPr algn="ctr"/>
            <a:r>
              <a:rPr lang="en-US" sz="4500" b="1">
                <a:solidFill>
                  <a:srgbClr val="FFFFFF"/>
                </a:solidFill>
              </a:rPr>
              <a:t>2</a:t>
            </a:r>
          </a:p>
        </p:txBody>
      </p:sp>
    </p:spTree>
    <p:extLst>
      <p:ext uri="{BB962C8B-B14F-4D97-AF65-F5344CB8AC3E}">
        <p14:creationId xmlns:p14="http://schemas.microsoft.com/office/powerpoint/2010/main" val="20147685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Special Publication 800-63-3: Digital </a:t>
            </a:r>
            <a:r>
              <a:rPr lang="en-US" sz="2800" dirty="0" err="1"/>
              <a:t>AuthN</a:t>
            </a:r>
            <a:r>
              <a:rPr lang="en-US" sz="2800" dirty="0"/>
              <a:t> Guidelines</a:t>
            </a:r>
          </a:p>
        </p:txBody>
      </p:sp>
      <p:sp>
        <p:nvSpPr>
          <p:cNvPr id="8" name="Content Placeholder 7"/>
          <p:cNvSpPr>
            <a:spLocks noGrp="1"/>
          </p:cNvSpPr>
          <p:nvPr>
            <p:ph idx="4294967295"/>
          </p:nvPr>
        </p:nvSpPr>
        <p:spPr>
          <a:xfrm>
            <a:off x="401638" y="871538"/>
            <a:ext cx="8742362" cy="496887"/>
          </a:xfrm>
        </p:spPr>
        <p:txBody>
          <a:bodyPr>
            <a:normAutofit fontScale="47500" lnSpcReduction="20000"/>
          </a:bodyPr>
          <a:lstStyle/>
          <a:p>
            <a:pPr marL="0" indent="0">
              <a:spcAft>
                <a:spcPts val="900"/>
              </a:spcAft>
              <a:buNone/>
            </a:pPr>
            <a:r>
              <a:rPr lang="en-US" b="1" dirty="0">
                <a:solidFill>
                  <a:schemeClr val="accent1"/>
                </a:solidFill>
              </a:rPr>
              <a:t>Favor the user. </a:t>
            </a:r>
            <a:r>
              <a:rPr lang="en-US" dirty="0"/>
              <a:t>Make your password policies </a:t>
            </a:r>
            <a:r>
              <a:rPr lang="en-US" i="1" dirty="0"/>
              <a:t>user friendly</a:t>
            </a:r>
            <a:r>
              <a:rPr lang="en-US" dirty="0"/>
              <a:t> and put the </a:t>
            </a:r>
            <a:r>
              <a:rPr lang="en-US" i="1" dirty="0"/>
              <a:t>burden on the verifier</a:t>
            </a:r>
            <a:r>
              <a:rPr lang="en-US" dirty="0"/>
              <a:t> when possible.</a:t>
            </a:r>
          </a:p>
        </p:txBody>
      </p:sp>
      <p:sp>
        <p:nvSpPr>
          <p:cNvPr id="12" name="Content Placeholder 2"/>
          <p:cNvSpPr txBox="1">
            <a:spLocks/>
          </p:cNvSpPr>
          <p:nvPr/>
        </p:nvSpPr>
        <p:spPr>
          <a:xfrm>
            <a:off x="1476172" y="1241616"/>
            <a:ext cx="6515100" cy="300082"/>
          </a:xfrm>
          <a:prstGeom prst="rect">
            <a:avLst/>
          </a:prstGeom>
          <a:solidFill>
            <a:schemeClr val="tx2">
              <a:lumMod val="20000"/>
              <a:lumOff val="80000"/>
            </a:schemeClr>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500" dirty="0">
                <a:solidFill>
                  <a:srgbClr val="000000"/>
                </a:solidFill>
              </a:rPr>
              <a:t>At least 8 characters and allow up to 64 (if not more)</a:t>
            </a:r>
          </a:p>
        </p:txBody>
      </p:sp>
      <p:sp>
        <p:nvSpPr>
          <p:cNvPr id="13" name="Content Placeholder 2"/>
          <p:cNvSpPr txBox="1">
            <a:spLocks/>
          </p:cNvSpPr>
          <p:nvPr/>
        </p:nvSpPr>
        <p:spPr>
          <a:xfrm>
            <a:off x="1476172" y="1570854"/>
            <a:ext cx="6515100" cy="300082"/>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500">
                <a:solidFill>
                  <a:srgbClr val="000000"/>
                </a:solidFill>
              </a:rPr>
              <a:t>Check against a list of common passwords</a:t>
            </a:r>
          </a:p>
        </p:txBody>
      </p:sp>
      <p:sp>
        <p:nvSpPr>
          <p:cNvPr id="14" name="Content Placeholder 2"/>
          <p:cNvSpPr txBox="1">
            <a:spLocks/>
          </p:cNvSpPr>
          <p:nvPr/>
        </p:nvSpPr>
        <p:spPr>
          <a:xfrm>
            <a:off x="1476172" y="1900092"/>
            <a:ext cx="6515100" cy="300082"/>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500">
                <a:solidFill>
                  <a:srgbClr val="000000"/>
                </a:solidFill>
              </a:rPr>
              <a:t>Don’t force unnatural combinations of special characters </a:t>
            </a:r>
          </a:p>
        </p:txBody>
      </p:sp>
      <p:sp>
        <p:nvSpPr>
          <p:cNvPr id="15" name="Content Placeholder 2"/>
          <p:cNvSpPr txBox="1">
            <a:spLocks/>
          </p:cNvSpPr>
          <p:nvPr/>
        </p:nvSpPr>
        <p:spPr>
          <a:xfrm>
            <a:off x="1476172" y="2229330"/>
            <a:ext cx="6515100" cy="300082"/>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500">
                <a:solidFill>
                  <a:srgbClr val="000000"/>
                </a:solidFill>
              </a:rPr>
              <a:t>Don’t use password hints</a:t>
            </a:r>
          </a:p>
        </p:txBody>
      </p:sp>
      <p:sp>
        <p:nvSpPr>
          <p:cNvPr id="16" name="Content Placeholder 2"/>
          <p:cNvSpPr txBox="1">
            <a:spLocks/>
          </p:cNvSpPr>
          <p:nvPr/>
        </p:nvSpPr>
        <p:spPr>
          <a:xfrm>
            <a:off x="1476172" y="2558568"/>
            <a:ext cx="6515100" cy="300082"/>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500" dirty="0">
                <a:solidFill>
                  <a:srgbClr val="000000"/>
                </a:solidFill>
              </a:rPr>
              <a:t>Don’t use password questions</a:t>
            </a:r>
          </a:p>
        </p:txBody>
      </p:sp>
      <p:sp>
        <p:nvSpPr>
          <p:cNvPr id="17" name="Content Placeholder 2"/>
          <p:cNvSpPr txBox="1">
            <a:spLocks/>
          </p:cNvSpPr>
          <p:nvPr/>
        </p:nvSpPr>
        <p:spPr>
          <a:xfrm>
            <a:off x="1476172" y="2887806"/>
            <a:ext cx="6515100" cy="300082"/>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500">
                <a:solidFill>
                  <a:srgbClr val="000000"/>
                </a:solidFill>
              </a:rPr>
              <a:t>No more mandatory expiration for the sake of it</a:t>
            </a:r>
          </a:p>
        </p:txBody>
      </p:sp>
      <p:sp>
        <p:nvSpPr>
          <p:cNvPr id="18" name="Content Placeholder 2"/>
          <p:cNvSpPr txBox="1">
            <a:spLocks/>
          </p:cNvSpPr>
          <p:nvPr/>
        </p:nvSpPr>
        <p:spPr>
          <a:xfrm>
            <a:off x="1476172" y="3217044"/>
            <a:ext cx="6515100" cy="300082"/>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500" dirty="0">
                <a:solidFill>
                  <a:srgbClr val="000000"/>
                </a:solidFill>
              </a:rPr>
              <a:t>Migrate away from SMS for multi-factor (use FIDO or dedicated app)</a:t>
            </a:r>
          </a:p>
        </p:txBody>
      </p:sp>
      <p:sp>
        <p:nvSpPr>
          <p:cNvPr id="19" name="Content Placeholder 2"/>
          <p:cNvSpPr txBox="1">
            <a:spLocks/>
          </p:cNvSpPr>
          <p:nvPr/>
        </p:nvSpPr>
        <p:spPr>
          <a:xfrm>
            <a:off x="1476172" y="3546282"/>
            <a:ext cx="6515100" cy="530915"/>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500" dirty="0">
                <a:solidFill>
                  <a:srgbClr val="000000"/>
                </a:solidFill>
              </a:rPr>
              <a:t>Allow all printable ASCII characters including spaces, and should</a:t>
            </a:r>
            <a:br>
              <a:rPr lang="en-US" sz="1500" dirty="0">
                <a:solidFill>
                  <a:srgbClr val="000000"/>
                </a:solidFill>
              </a:rPr>
            </a:br>
            <a:r>
              <a:rPr lang="en-US" sz="1500" dirty="0">
                <a:solidFill>
                  <a:srgbClr val="000000"/>
                </a:solidFill>
              </a:rPr>
              <a:t>accept all UNICODE characters, too</a:t>
            </a:r>
            <a:r>
              <a:rPr lang="is-IS" sz="1500" dirty="0">
                <a:solidFill>
                  <a:srgbClr val="000000"/>
                </a:solidFill>
              </a:rPr>
              <a:t>… including emoji.</a:t>
            </a:r>
            <a:endParaRPr lang="en-US" sz="1500" dirty="0">
              <a:solidFill>
                <a:srgbClr val="000000"/>
              </a:solidFill>
            </a:endParaRPr>
          </a:p>
        </p:txBody>
      </p:sp>
      <p:sp>
        <p:nvSpPr>
          <p:cNvPr id="21" name="Content Placeholder 7"/>
          <p:cNvSpPr txBox="1">
            <a:spLocks/>
          </p:cNvSpPr>
          <p:nvPr/>
        </p:nvSpPr>
        <p:spPr>
          <a:xfrm>
            <a:off x="1476172" y="4156189"/>
            <a:ext cx="6172200" cy="217776"/>
          </a:xfrm>
          <a:prstGeom prst="rect">
            <a:avLst/>
          </a:prstGeom>
        </p:spPr>
        <p:txBody>
          <a:bodyPr vert="horz" lIns="0" tIns="0" rIns="0" bIns="0" rtlCol="0">
            <a:noAutofit/>
          </a:bodyPr>
          <a:lstStyle>
            <a:lvl1pPr marL="228600" indent="-228600" algn="l" defTabSz="457200" rtl="0" eaLnBrk="1" latinLnBrk="0" hangingPunct="1">
              <a:spcBef>
                <a:spcPts val="900"/>
              </a:spcBef>
              <a:spcAft>
                <a:spcPts val="0"/>
              </a:spcAft>
              <a:buClr>
                <a:schemeClr val="accent1"/>
              </a:buClr>
              <a:buSzPct val="120000"/>
              <a:buFont typeface="Wingdings" charset="2"/>
              <a:buChar char="§"/>
              <a:defRPr sz="2000" b="0" kern="1200">
                <a:solidFill>
                  <a:srgbClr val="7A6C62"/>
                </a:solidFill>
                <a:latin typeface="+mn-lt"/>
                <a:ea typeface="+mn-ea"/>
                <a:cs typeface="+mn-cs"/>
              </a:defRPr>
            </a:lvl1pPr>
            <a:lvl2pPr marL="457200" indent="-228600" algn="l" defTabSz="457200" rtl="0" eaLnBrk="1" latinLnBrk="0" hangingPunct="1">
              <a:spcBef>
                <a:spcPts val="300"/>
              </a:spcBef>
              <a:spcAft>
                <a:spcPts val="0"/>
              </a:spcAft>
              <a:buClrTx/>
              <a:buFont typeface="Lucida Grande"/>
              <a:buChar char="–"/>
              <a:defRPr sz="1600" kern="1200">
                <a:solidFill>
                  <a:srgbClr val="7A6C62"/>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7A6C62"/>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7A6C62"/>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7A6C6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050" i="1">
                <a:hlinkClick r:id="rId3"/>
              </a:rPr>
              <a:t>http://nvlpubs.nist.gov/nistpubs/SpecialPublications/NIST.SP.800-63-3.pdf</a:t>
            </a:r>
            <a:r>
              <a:rPr lang="en-US" sz="1050" i="1"/>
              <a:t> </a:t>
            </a:r>
          </a:p>
        </p:txBody>
      </p:sp>
    </p:spTree>
    <p:extLst>
      <p:ext uri="{BB962C8B-B14F-4D97-AF65-F5344CB8AC3E}">
        <p14:creationId xmlns:p14="http://schemas.microsoft.com/office/powerpoint/2010/main" val="295439157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1+#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mph" presetSubtype="0" fill="hold" grpId="1" nodeType="clickEffect">
                                  <p:stCondLst>
                                    <p:cond delay="0"/>
                                  </p:stCondLst>
                                  <p:childTnLst>
                                    <p:animClr clrSpc="hsl" dir="cw">
                                      <p:cBhvr override="childStyle">
                                        <p:cTn id="12" dur="500" fill="hold"/>
                                        <p:tgtEl>
                                          <p:spTgt spid="12"/>
                                        </p:tgtEl>
                                        <p:attrNameLst>
                                          <p:attrName>style.color</p:attrName>
                                        </p:attrNameLst>
                                      </p:cBhvr>
                                      <p:by>
                                        <p:hsl h="0" s="12549" l="25098"/>
                                      </p:by>
                                    </p:animClr>
                                    <p:animClr clrSpc="hsl" dir="cw">
                                      <p:cBhvr>
                                        <p:cTn id="13" dur="500" fill="hold"/>
                                        <p:tgtEl>
                                          <p:spTgt spid="12"/>
                                        </p:tgtEl>
                                        <p:attrNameLst>
                                          <p:attrName>fillcolor</p:attrName>
                                        </p:attrNameLst>
                                      </p:cBhvr>
                                      <p:by>
                                        <p:hsl h="0" s="12549" l="25098"/>
                                      </p:by>
                                    </p:animClr>
                                    <p:animClr clrSpc="hsl" dir="cw">
                                      <p:cBhvr>
                                        <p:cTn id="14" dur="500" fill="hold"/>
                                        <p:tgtEl>
                                          <p:spTgt spid="12"/>
                                        </p:tgtEl>
                                        <p:attrNameLst>
                                          <p:attrName>stroke.color</p:attrName>
                                        </p:attrNameLst>
                                      </p:cBhvr>
                                      <p:by>
                                        <p:hsl h="0" s="12549" l="25098"/>
                                      </p:by>
                                    </p:animClr>
                                    <p:set>
                                      <p:cBhvr>
                                        <p:cTn id="15" dur="500" fill="hold"/>
                                        <p:tgtEl>
                                          <p:spTgt spid="12"/>
                                        </p:tgtEl>
                                        <p:attrNameLst>
                                          <p:attrName>fill.type</p:attrName>
                                        </p:attrNameLst>
                                      </p:cBhvr>
                                      <p:to>
                                        <p:strVal val="solid"/>
                                      </p:to>
                                    </p:set>
                                  </p:childTnLst>
                                </p:cTn>
                              </p:par>
                            </p:childTnLst>
                          </p:cTn>
                        </p:par>
                        <p:par>
                          <p:cTn id="16" fill="hold">
                            <p:stCondLst>
                              <p:cond delay="500"/>
                            </p:stCondLst>
                            <p:childTnLst>
                              <p:par>
                                <p:cTn id="17" presetID="2" presetClass="entr" presetSubtype="2"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1+#ppt_w/2"/>
                                          </p:val>
                                        </p:tav>
                                        <p:tav tm="100000">
                                          <p:val>
                                            <p:strVal val="#ppt_x"/>
                                          </p:val>
                                        </p:tav>
                                      </p:tavLst>
                                    </p:anim>
                                    <p:anim calcmode="lin" valueType="num">
                                      <p:cBhvr additive="base">
                                        <p:cTn id="20"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30" presetClass="emph" presetSubtype="0" fill="hold" grpId="1" nodeType="clickEffect">
                                  <p:stCondLst>
                                    <p:cond delay="0"/>
                                  </p:stCondLst>
                                  <p:childTnLst>
                                    <p:animClr clrSpc="hsl" dir="cw">
                                      <p:cBhvr override="childStyle">
                                        <p:cTn id="24" dur="500" fill="hold"/>
                                        <p:tgtEl>
                                          <p:spTgt spid="13"/>
                                        </p:tgtEl>
                                        <p:attrNameLst>
                                          <p:attrName>style.color</p:attrName>
                                        </p:attrNameLst>
                                      </p:cBhvr>
                                      <p:by>
                                        <p:hsl h="0" s="12549" l="25098"/>
                                      </p:by>
                                    </p:animClr>
                                    <p:animClr clrSpc="hsl" dir="cw">
                                      <p:cBhvr>
                                        <p:cTn id="25" dur="500" fill="hold"/>
                                        <p:tgtEl>
                                          <p:spTgt spid="13"/>
                                        </p:tgtEl>
                                        <p:attrNameLst>
                                          <p:attrName>fillcolor</p:attrName>
                                        </p:attrNameLst>
                                      </p:cBhvr>
                                      <p:by>
                                        <p:hsl h="0" s="12549" l="25098"/>
                                      </p:by>
                                    </p:animClr>
                                    <p:animClr clrSpc="hsl" dir="cw">
                                      <p:cBhvr>
                                        <p:cTn id="26" dur="500" fill="hold"/>
                                        <p:tgtEl>
                                          <p:spTgt spid="13"/>
                                        </p:tgtEl>
                                        <p:attrNameLst>
                                          <p:attrName>stroke.color</p:attrName>
                                        </p:attrNameLst>
                                      </p:cBhvr>
                                      <p:by>
                                        <p:hsl h="0" s="12549" l="25098"/>
                                      </p:by>
                                    </p:animClr>
                                    <p:set>
                                      <p:cBhvr>
                                        <p:cTn id="27" dur="500" fill="hold"/>
                                        <p:tgtEl>
                                          <p:spTgt spid="13"/>
                                        </p:tgtEl>
                                        <p:attrNameLst>
                                          <p:attrName>fill.type</p:attrName>
                                        </p:attrNameLst>
                                      </p:cBhvr>
                                      <p:to>
                                        <p:strVal val="solid"/>
                                      </p:to>
                                    </p:set>
                                  </p:childTnLst>
                                </p:cTn>
                              </p:par>
                            </p:childTnLst>
                          </p:cTn>
                        </p:par>
                        <p:par>
                          <p:cTn id="28" fill="hold">
                            <p:stCondLst>
                              <p:cond delay="500"/>
                            </p:stCondLst>
                            <p:childTnLst>
                              <p:par>
                                <p:cTn id="29" presetID="2" presetClass="entr" presetSubtype="2"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1+#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30" presetClass="emph" presetSubtype="0" fill="hold" grpId="1" nodeType="clickEffect">
                                  <p:stCondLst>
                                    <p:cond delay="0"/>
                                  </p:stCondLst>
                                  <p:childTnLst>
                                    <p:animClr clrSpc="hsl" dir="cw">
                                      <p:cBhvr override="childStyle">
                                        <p:cTn id="36" dur="500" fill="hold"/>
                                        <p:tgtEl>
                                          <p:spTgt spid="14"/>
                                        </p:tgtEl>
                                        <p:attrNameLst>
                                          <p:attrName>style.color</p:attrName>
                                        </p:attrNameLst>
                                      </p:cBhvr>
                                      <p:by>
                                        <p:hsl h="0" s="12549" l="25098"/>
                                      </p:by>
                                    </p:animClr>
                                    <p:animClr clrSpc="hsl" dir="cw">
                                      <p:cBhvr>
                                        <p:cTn id="37" dur="500" fill="hold"/>
                                        <p:tgtEl>
                                          <p:spTgt spid="14"/>
                                        </p:tgtEl>
                                        <p:attrNameLst>
                                          <p:attrName>fillcolor</p:attrName>
                                        </p:attrNameLst>
                                      </p:cBhvr>
                                      <p:by>
                                        <p:hsl h="0" s="12549" l="25098"/>
                                      </p:by>
                                    </p:animClr>
                                    <p:animClr clrSpc="hsl" dir="cw">
                                      <p:cBhvr>
                                        <p:cTn id="38" dur="500" fill="hold"/>
                                        <p:tgtEl>
                                          <p:spTgt spid="14"/>
                                        </p:tgtEl>
                                        <p:attrNameLst>
                                          <p:attrName>stroke.color</p:attrName>
                                        </p:attrNameLst>
                                      </p:cBhvr>
                                      <p:by>
                                        <p:hsl h="0" s="12549" l="25098"/>
                                      </p:by>
                                    </p:animClr>
                                    <p:set>
                                      <p:cBhvr>
                                        <p:cTn id="39" dur="500" fill="hold"/>
                                        <p:tgtEl>
                                          <p:spTgt spid="14"/>
                                        </p:tgtEl>
                                        <p:attrNameLst>
                                          <p:attrName>fill.type</p:attrName>
                                        </p:attrNameLst>
                                      </p:cBhvr>
                                      <p:to>
                                        <p:strVal val="solid"/>
                                      </p:to>
                                    </p:set>
                                  </p:childTnLst>
                                </p:cTn>
                              </p:par>
                            </p:childTnLst>
                          </p:cTn>
                        </p:par>
                        <p:par>
                          <p:cTn id="40" fill="hold">
                            <p:stCondLst>
                              <p:cond delay="500"/>
                            </p:stCondLst>
                            <p:childTnLst>
                              <p:par>
                                <p:cTn id="41" presetID="2" presetClass="entr" presetSubtype="2"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500" fill="hold"/>
                                        <p:tgtEl>
                                          <p:spTgt spid="15"/>
                                        </p:tgtEl>
                                        <p:attrNameLst>
                                          <p:attrName>ppt_x</p:attrName>
                                        </p:attrNameLst>
                                      </p:cBhvr>
                                      <p:tavLst>
                                        <p:tav tm="0">
                                          <p:val>
                                            <p:strVal val="1+#ppt_w/2"/>
                                          </p:val>
                                        </p:tav>
                                        <p:tav tm="100000">
                                          <p:val>
                                            <p:strVal val="#ppt_x"/>
                                          </p:val>
                                        </p:tav>
                                      </p:tavLst>
                                    </p:anim>
                                    <p:anim calcmode="lin" valueType="num">
                                      <p:cBhvr additive="base">
                                        <p:cTn id="44"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30" presetClass="emph" presetSubtype="0" fill="hold" grpId="1" nodeType="clickEffect">
                                  <p:stCondLst>
                                    <p:cond delay="0"/>
                                  </p:stCondLst>
                                  <p:childTnLst>
                                    <p:animClr clrSpc="hsl" dir="cw">
                                      <p:cBhvr override="childStyle">
                                        <p:cTn id="48" dur="500" fill="hold"/>
                                        <p:tgtEl>
                                          <p:spTgt spid="15"/>
                                        </p:tgtEl>
                                        <p:attrNameLst>
                                          <p:attrName>style.color</p:attrName>
                                        </p:attrNameLst>
                                      </p:cBhvr>
                                      <p:by>
                                        <p:hsl h="0" s="12549" l="25098"/>
                                      </p:by>
                                    </p:animClr>
                                    <p:animClr clrSpc="hsl" dir="cw">
                                      <p:cBhvr>
                                        <p:cTn id="49" dur="500" fill="hold"/>
                                        <p:tgtEl>
                                          <p:spTgt spid="15"/>
                                        </p:tgtEl>
                                        <p:attrNameLst>
                                          <p:attrName>fillcolor</p:attrName>
                                        </p:attrNameLst>
                                      </p:cBhvr>
                                      <p:by>
                                        <p:hsl h="0" s="12549" l="25098"/>
                                      </p:by>
                                    </p:animClr>
                                    <p:animClr clrSpc="hsl" dir="cw">
                                      <p:cBhvr>
                                        <p:cTn id="50" dur="500" fill="hold"/>
                                        <p:tgtEl>
                                          <p:spTgt spid="15"/>
                                        </p:tgtEl>
                                        <p:attrNameLst>
                                          <p:attrName>stroke.color</p:attrName>
                                        </p:attrNameLst>
                                      </p:cBhvr>
                                      <p:by>
                                        <p:hsl h="0" s="12549" l="25098"/>
                                      </p:by>
                                    </p:animClr>
                                    <p:set>
                                      <p:cBhvr>
                                        <p:cTn id="51" dur="500" fill="hold"/>
                                        <p:tgtEl>
                                          <p:spTgt spid="15"/>
                                        </p:tgtEl>
                                        <p:attrNameLst>
                                          <p:attrName>fill.type</p:attrName>
                                        </p:attrNameLst>
                                      </p:cBhvr>
                                      <p:to>
                                        <p:strVal val="solid"/>
                                      </p:to>
                                    </p:set>
                                  </p:childTnLst>
                                </p:cTn>
                              </p:par>
                            </p:childTnLst>
                          </p:cTn>
                        </p:par>
                        <p:par>
                          <p:cTn id="52" fill="hold">
                            <p:stCondLst>
                              <p:cond delay="500"/>
                            </p:stCondLst>
                            <p:childTnLst>
                              <p:par>
                                <p:cTn id="53" presetID="2" presetClass="entr" presetSubtype="2"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500" fill="hold"/>
                                        <p:tgtEl>
                                          <p:spTgt spid="16"/>
                                        </p:tgtEl>
                                        <p:attrNameLst>
                                          <p:attrName>ppt_x</p:attrName>
                                        </p:attrNameLst>
                                      </p:cBhvr>
                                      <p:tavLst>
                                        <p:tav tm="0">
                                          <p:val>
                                            <p:strVal val="1+#ppt_w/2"/>
                                          </p:val>
                                        </p:tav>
                                        <p:tav tm="100000">
                                          <p:val>
                                            <p:strVal val="#ppt_x"/>
                                          </p:val>
                                        </p:tav>
                                      </p:tavLst>
                                    </p:anim>
                                    <p:anim calcmode="lin" valueType="num">
                                      <p:cBhvr additive="base">
                                        <p:cTn id="56"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30" presetClass="emph" presetSubtype="0" fill="hold" grpId="1" nodeType="clickEffect">
                                  <p:stCondLst>
                                    <p:cond delay="0"/>
                                  </p:stCondLst>
                                  <p:childTnLst>
                                    <p:animClr clrSpc="hsl" dir="cw">
                                      <p:cBhvr override="childStyle">
                                        <p:cTn id="60" dur="500" fill="hold"/>
                                        <p:tgtEl>
                                          <p:spTgt spid="16"/>
                                        </p:tgtEl>
                                        <p:attrNameLst>
                                          <p:attrName>style.color</p:attrName>
                                        </p:attrNameLst>
                                      </p:cBhvr>
                                      <p:by>
                                        <p:hsl h="0" s="12549" l="25098"/>
                                      </p:by>
                                    </p:animClr>
                                    <p:animClr clrSpc="hsl" dir="cw">
                                      <p:cBhvr>
                                        <p:cTn id="61" dur="500" fill="hold"/>
                                        <p:tgtEl>
                                          <p:spTgt spid="16"/>
                                        </p:tgtEl>
                                        <p:attrNameLst>
                                          <p:attrName>fillcolor</p:attrName>
                                        </p:attrNameLst>
                                      </p:cBhvr>
                                      <p:by>
                                        <p:hsl h="0" s="12549" l="25098"/>
                                      </p:by>
                                    </p:animClr>
                                    <p:animClr clrSpc="hsl" dir="cw">
                                      <p:cBhvr>
                                        <p:cTn id="62" dur="500" fill="hold"/>
                                        <p:tgtEl>
                                          <p:spTgt spid="16"/>
                                        </p:tgtEl>
                                        <p:attrNameLst>
                                          <p:attrName>stroke.color</p:attrName>
                                        </p:attrNameLst>
                                      </p:cBhvr>
                                      <p:by>
                                        <p:hsl h="0" s="12549" l="25098"/>
                                      </p:by>
                                    </p:animClr>
                                    <p:set>
                                      <p:cBhvr>
                                        <p:cTn id="63" dur="500" fill="hold"/>
                                        <p:tgtEl>
                                          <p:spTgt spid="16"/>
                                        </p:tgtEl>
                                        <p:attrNameLst>
                                          <p:attrName>fill.type</p:attrName>
                                        </p:attrNameLst>
                                      </p:cBhvr>
                                      <p:to>
                                        <p:strVal val="solid"/>
                                      </p:to>
                                    </p:set>
                                  </p:childTnLst>
                                </p:cTn>
                              </p:par>
                            </p:childTnLst>
                          </p:cTn>
                        </p:par>
                        <p:par>
                          <p:cTn id="64" fill="hold">
                            <p:stCondLst>
                              <p:cond delay="500"/>
                            </p:stCondLst>
                            <p:childTnLst>
                              <p:par>
                                <p:cTn id="65" presetID="2" presetClass="entr" presetSubtype="2"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 calcmode="lin" valueType="num">
                                      <p:cBhvr additive="base">
                                        <p:cTn id="67" dur="500" fill="hold"/>
                                        <p:tgtEl>
                                          <p:spTgt spid="17"/>
                                        </p:tgtEl>
                                        <p:attrNameLst>
                                          <p:attrName>ppt_x</p:attrName>
                                        </p:attrNameLst>
                                      </p:cBhvr>
                                      <p:tavLst>
                                        <p:tav tm="0">
                                          <p:val>
                                            <p:strVal val="1+#ppt_w/2"/>
                                          </p:val>
                                        </p:tav>
                                        <p:tav tm="100000">
                                          <p:val>
                                            <p:strVal val="#ppt_x"/>
                                          </p:val>
                                        </p:tav>
                                      </p:tavLst>
                                    </p:anim>
                                    <p:anim calcmode="lin" valueType="num">
                                      <p:cBhvr additive="base">
                                        <p:cTn id="68"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30" presetClass="emph" presetSubtype="0" fill="hold" grpId="1" nodeType="clickEffect">
                                  <p:stCondLst>
                                    <p:cond delay="0"/>
                                  </p:stCondLst>
                                  <p:childTnLst>
                                    <p:animClr clrSpc="hsl" dir="cw">
                                      <p:cBhvr override="childStyle">
                                        <p:cTn id="72" dur="500" fill="hold"/>
                                        <p:tgtEl>
                                          <p:spTgt spid="17"/>
                                        </p:tgtEl>
                                        <p:attrNameLst>
                                          <p:attrName>style.color</p:attrName>
                                        </p:attrNameLst>
                                      </p:cBhvr>
                                      <p:by>
                                        <p:hsl h="0" s="12549" l="25098"/>
                                      </p:by>
                                    </p:animClr>
                                    <p:animClr clrSpc="hsl" dir="cw">
                                      <p:cBhvr>
                                        <p:cTn id="73" dur="500" fill="hold"/>
                                        <p:tgtEl>
                                          <p:spTgt spid="17"/>
                                        </p:tgtEl>
                                        <p:attrNameLst>
                                          <p:attrName>fillcolor</p:attrName>
                                        </p:attrNameLst>
                                      </p:cBhvr>
                                      <p:by>
                                        <p:hsl h="0" s="12549" l="25098"/>
                                      </p:by>
                                    </p:animClr>
                                    <p:animClr clrSpc="hsl" dir="cw">
                                      <p:cBhvr>
                                        <p:cTn id="74" dur="500" fill="hold"/>
                                        <p:tgtEl>
                                          <p:spTgt spid="17"/>
                                        </p:tgtEl>
                                        <p:attrNameLst>
                                          <p:attrName>stroke.color</p:attrName>
                                        </p:attrNameLst>
                                      </p:cBhvr>
                                      <p:by>
                                        <p:hsl h="0" s="12549" l="25098"/>
                                      </p:by>
                                    </p:animClr>
                                    <p:set>
                                      <p:cBhvr>
                                        <p:cTn id="75" dur="500" fill="hold"/>
                                        <p:tgtEl>
                                          <p:spTgt spid="17"/>
                                        </p:tgtEl>
                                        <p:attrNameLst>
                                          <p:attrName>fill.type</p:attrName>
                                        </p:attrNameLst>
                                      </p:cBhvr>
                                      <p:to>
                                        <p:strVal val="solid"/>
                                      </p:to>
                                    </p:set>
                                  </p:childTnLst>
                                </p:cTn>
                              </p:par>
                            </p:childTnLst>
                          </p:cTn>
                        </p:par>
                        <p:par>
                          <p:cTn id="76" fill="hold">
                            <p:stCondLst>
                              <p:cond delay="500"/>
                            </p:stCondLst>
                            <p:childTnLst>
                              <p:par>
                                <p:cTn id="77" presetID="2" presetClass="entr" presetSubtype="2" fill="hold" grpId="0" nodeType="afterEffect">
                                  <p:stCondLst>
                                    <p:cond delay="0"/>
                                  </p:stCondLst>
                                  <p:childTnLst>
                                    <p:set>
                                      <p:cBhvr>
                                        <p:cTn id="78" dur="1" fill="hold">
                                          <p:stCondLst>
                                            <p:cond delay="0"/>
                                          </p:stCondLst>
                                        </p:cTn>
                                        <p:tgtEl>
                                          <p:spTgt spid="18"/>
                                        </p:tgtEl>
                                        <p:attrNameLst>
                                          <p:attrName>style.visibility</p:attrName>
                                        </p:attrNameLst>
                                      </p:cBhvr>
                                      <p:to>
                                        <p:strVal val="visible"/>
                                      </p:to>
                                    </p:set>
                                    <p:anim calcmode="lin" valueType="num">
                                      <p:cBhvr additive="base">
                                        <p:cTn id="79" dur="500" fill="hold"/>
                                        <p:tgtEl>
                                          <p:spTgt spid="18"/>
                                        </p:tgtEl>
                                        <p:attrNameLst>
                                          <p:attrName>ppt_x</p:attrName>
                                        </p:attrNameLst>
                                      </p:cBhvr>
                                      <p:tavLst>
                                        <p:tav tm="0">
                                          <p:val>
                                            <p:strVal val="1+#ppt_w/2"/>
                                          </p:val>
                                        </p:tav>
                                        <p:tav tm="100000">
                                          <p:val>
                                            <p:strVal val="#ppt_x"/>
                                          </p:val>
                                        </p:tav>
                                      </p:tavLst>
                                    </p:anim>
                                    <p:anim calcmode="lin" valueType="num">
                                      <p:cBhvr additive="base">
                                        <p:cTn id="80"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30" presetClass="emph" presetSubtype="0" fill="hold" grpId="1" nodeType="clickEffect">
                                  <p:stCondLst>
                                    <p:cond delay="0"/>
                                  </p:stCondLst>
                                  <p:childTnLst>
                                    <p:animClr clrSpc="hsl" dir="cw">
                                      <p:cBhvr override="childStyle">
                                        <p:cTn id="84" dur="500" fill="hold"/>
                                        <p:tgtEl>
                                          <p:spTgt spid="18"/>
                                        </p:tgtEl>
                                        <p:attrNameLst>
                                          <p:attrName>style.color</p:attrName>
                                        </p:attrNameLst>
                                      </p:cBhvr>
                                      <p:by>
                                        <p:hsl h="0" s="12549" l="25098"/>
                                      </p:by>
                                    </p:animClr>
                                    <p:animClr clrSpc="hsl" dir="cw">
                                      <p:cBhvr>
                                        <p:cTn id="85" dur="500" fill="hold"/>
                                        <p:tgtEl>
                                          <p:spTgt spid="18"/>
                                        </p:tgtEl>
                                        <p:attrNameLst>
                                          <p:attrName>fillcolor</p:attrName>
                                        </p:attrNameLst>
                                      </p:cBhvr>
                                      <p:by>
                                        <p:hsl h="0" s="12549" l="25098"/>
                                      </p:by>
                                    </p:animClr>
                                    <p:animClr clrSpc="hsl" dir="cw">
                                      <p:cBhvr>
                                        <p:cTn id="86" dur="500" fill="hold"/>
                                        <p:tgtEl>
                                          <p:spTgt spid="18"/>
                                        </p:tgtEl>
                                        <p:attrNameLst>
                                          <p:attrName>stroke.color</p:attrName>
                                        </p:attrNameLst>
                                      </p:cBhvr>
                                      <p:by>
                                        <p:hsl h="0" s="12549" l="25098"/>
                                      </p:by>
                                    </p:animClr>
                                    <p:set>
                                      <p:cBhvr>
                                        <p:cTn id="87" dur="500" fill="hold"/>
                                        <p:tgtEl>
                                          <p:spTgt spid="18"/>
                                        </p:tgtEl>
                                        <p:attrNameLst>
                                          <p:attrName>fill.type</p:attrName>
                                        </p:attrNameLst>
                                      </p:cBhvr>
                                      <p:to>
                                        <p:strVal val="solid"/>
                                      </p:to>
                                    </p:set>
                                  </p:childTnLst>
                                </p:cTn>
                              </p:par>
                            </p:childTnLst>
                          </p:cTn>
                        </p:par>
                        <p:par>
                          <p:cTn id="88" fill="hold">
                            <p:stCondLst>
                              <p:cond delay="500"/>
                            </p:stCondLst>
                            <p:childTnLst>
                              <p:par>
                                <p:cTn id="89" presetID="2" presetClass="entr" presetSubtype="2" fill="hold" grpId="0" nodeType="afterEffect">
                                  <p:stCondLst>
                                    <p:cond delay="0"/>
                                  </p:stCondLst>
                                  <p:childTnLst>
                                    <p:set>
                                      <p:cBhvr>
                                        <p:cTn id="90" dur="1" fill="hold">
                                          <p:stCondLst>
                                            <p:cond delay="0"/>
                                          </p:stCondLst>
                                        </p:cTn>
                                        <p:tgtEl>
                                          <p:spTgt spid="19"/>
                                        </p:tgtEl>
                                        <p:attrNameLst>
                                          <p:attrName>style.visibility</p:attrName>
                                        </p:attrNameLst>
                                      </p:cBhvr>
                                      <p:to>
                                        <p:strVal val="visible"/>
                                      </p:to>
                                    </p:set>
                                    <p:anim calcmode="lin" valueType="num">
                                      <p:cBhvr additive="base">
                                        <p:cTn id="91" dur="500" fill="hold"/>
                                        <p:tgtEl>
                                          <p:spTgt spid="19"/>
                                        </p:tgtEl>
                                        <p:attrNameLst>
                                          <p:attrName>ppt_x</p:attrName>
                                        </p:attrNameLst>
                                      </p:cBhvr>
                                      <p:tavLst>
                                        <p:tav tm="0">
                                          <p:val>
                                            <p:strVal val="1+#ppt_w/2"/>
                                          </p:val>
                                        </p:tav>
                                        <p:tav tm="100000">
                                          <p:val>
                                            <p:strVal val="#ppt_x"/>
                                          </p:val>
                                        </p:tav>
                                      </p:tavLst>
                                    </p:anim>
                                    <p:anim calcmode="lin" valueType="num">
                                      <p:cBhvr additive="base">
                                        <p:cTn id="92" dur="500" fill="hold"/>
                                        <p:tgtEl>
                                          <p:spTgt spid="19"/>
                                        </p:tgtEl>
                                        <p:attrNameLst>
                                          <p:attrName>ppt_y</p:attrName>
                                        </p:attrNameLst>
                                      </p:cBhvr>
                                      <p:tavLst>
                                        <p:tav tm="0">
                                          <p:val>
                                            <p:strVal val="#ppt_y"/>
                                          </p:val>
                                        </p:tav>
                                        <p:tav tm="100000">
                                          <p:val>
                                            <p:strVal val="#ppt_y"/>
                                          </p:val>
                                        </p:tav>
                                      </p:tavLst>
                                    </p:anim>
                                  </p:childTnLst>
                                </p:cTn>
                              </p:par>
                            </p:childTnLst>
                          </p:cTn>
                        </p:par>
                        <p:par>
                          <p:cTn id="93" fill="hold">
                            <p:stCondLst>
                              <p:cond delay="1000"/>
                            </p:stCondLst>
                            <p:childTnLst>
                              <p:par>
                                <p:cTn id="94" presetID="30" presetClass="emph" presetSubtype="0" fill="hold" grpId="1" nodeType="afterEffect">
                                  <p:stCondLst>
                                    <p:cond delay="0"/>
                                  </p:stCondLst>
                                  <p:childTnLst>
                                    <p:animClr clrSpc="hsl" dir="cw">
                                      <p:cBhvr override="childStyle">
                                        <p:cTn id="95" dur="500" fill="hold"/>
                                        <p:tgtEl>
                                          <p:spTgt spid="19"/>
                                        </p:tgtEl>
                                        <p:attrNameLst>
                                          <p:attrName>style.color</p:attrName>
                                        </p:attrNameLst>
                                      </p:cBhvr>
                                      <p:by>
                                        <p:hsl h="0" s="12549" l="25098"/>
                                      </p:by>
                                    </p:animClr>
                                    <p:animClr clrSpc="hsl" dir="cw">
                                      <p:cBhvr>
                                        <p:cTn id="96" dur="500" fill="hold"/>
                                        <p:tgtEl>
                                          <p:spTgt spid="19"/>
                                        </p:tgtEl>
                                        <p:attrNameLst>
                                          <p:attrName>fillcolor</p:attrName>
                                        </p:attrNameLst>
                                      </p:cBhvr>
                                      <p:by>
                                        <p:hsl h="0" s="12549" l="25098"/>
                                      </p:by>
                                    </p:animClr>
                                    <p:animClr clrSpc="hsl" dir="cw">
                                      <p:cBhvr>
                                        <p:cTn id="97" dur="500" fill="hold"/>
                                        <p:tgtEl>
                                          <p:spTgt spid="19"/>
                                        </p:tgtEl>
                                        <p:attrNameLst>
                                          <p:attrName>stroke.color</p:attrName>
                                        </p:attrNameLst>
                                      </p:cBhvr>
                                      <p:by>
                                        <p:hsl h="0" s="12549" l="25098"/>
                                      </p:by>
                                    </p:animClr>
                                    <p:set>
                                      <p:cBhvr>
                                        <p:cTn id="98" dur="500" fill="hold"/>
                                        <p:tgtEl>
                                          <p:spTgt spid="1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50" y="205979"/>
            <a:ext cx="7829550" cy="857250"/>
          </a:xfrm>
        </p:spPr>
        <p:txBody>
          <a:bodyPr>
            <a:normAutofit/>
          </a:bodyPr>
          <a:lstStyle/>
          <a:p>
            <a:r>
              <a:rPr lang="en-US" sz="3600" dirty="0"/>
              <a:t>Hash the Password with a Modern Hash</a:t>
            </a:r>
          </a:p>
        </p:txBody>
      </p:sp>
      <p:sp>
        <p:nvSpPr>
          <p:cNvPr id="3" name="Content Placeholder 2"/>
          <p:cNvSpPr>
            <a:spLocks noGrp="1"/>
          </p:cNvSpPr>
          <p:nvPr>
            <p:ph idx="1"/>
          </p:nvPr>
        </p:nvSpPr>
        <p:spPr/>
        <p:txBody>
          <a:bodyPr>
            <a:normAutofit fontScale="85000" lnSpcReduction="10000"/>
          </a:bodyPr>
          <a:lstStyle/>
          <a:p>
            <a:r>
              <a:rPr lang="en-US" dirty="0">
                <a:solidFill>
                  <a:schemeClr val="tx1">
                    <a:lumMod val="85000"/>
                    <a:lumOff val="15000"/>
                  </a:schemeClr>
                </a:solidFill>
              </a:rPr>
              <a:t>If you ONLY hash a password it will be discovered in a </a:t>
            </a:r>
            <a:r>
              <a:rPr lang="en-US" dirty="0">
                <a:solidFill>
                  <a:schemeClr val="accent2"/>
                </a:solidFill>
              </a:rPr>
              <a:t>very short amount of time</a:t>
            </a:r>
            <a:r>
              <a:rPr lang="en-US" dirty="0">
                <a:solidFill>
                  <a:schemeClr val="tx1">
                    <a:lumMod val="85000"/>
                    <a:lumOff val="15000"/>
                  </a:schemeClr>
                </a:solidFill>
              </a:rPr>
              <a:t>, especially for short passwords. This is just one of several steps.</a:t>
            </a:r>
          </a:p>
          <a:p>
            <a:r>
              <a:rPr lang="en-US" b="1" dirty="0">
                <a:solidFill>
                  <a:schemeClr val="tx1">
                    <a:lumMod val="85000"/>
                    <a:lumOff val="15000"/>
                  </a:schemeClr>
                </a:solidFill>
              </a:rPr>
              <a:t>Problem</a:t>
            </a:r>
            <a:r>
              <a:rPr lang="en-US" dirty="0">
                <a:solidFill>
                  <a:schemeClr val="tx1">
                    <a:lumMod val="85000"/>
                    <a:lumOff val="15000"/>
                  </a:schemeClr>
                </a:solidFill>
              </a:rPr>
              <a:t>:</a:t>
            </a:r>
          </a:p>
          <a:p>
            <a:pPr lvl="1">
              <a:buFont typeface="Arial"/>
              <a:buChar char="•"/>
            </a:pPr>
            <a:r>
              <a:rPr lang="en-US" dirty="0">
                <a:solidFill>
                  <a:schemeClr val="tx1">
                    <a:lumMod val="85000"/>
                    <a:lumOff val="15000"/>
                  </a:schemeClr>
                </a:solidFill>
              </a:rPr>
              <a:t>Long passwords can cause DOS</a:t>
            </a:r>
          </a:p>
          <a:p>
            <a:pPr lvl="1">
              <a:buFont typeface="Arial"/>
              <a:buChar char="•"/>
            </a:pPr>
            <a:r>
              <a:rPr lang="en-US" dirty="0" err="1">
                <a:solidFill>
                  <a:schemeClr val="tx1">
                    <a:lumMod val="85000"/>
                    <a:lumOff val="15000"/>
                  </a:schemeClr>
                </a:solidFill>
              </a:rPr>
              <a:t>Bcrypt</a:t>
            </a:r>
            <a:r>
              <a:rPr lang="en-US" dirty="0">
                <a:solidFill>
                  <a:schemeClr val="tx1">
                    <a:lumMod val="85000"/>
                    <a:lumOff val="15000"/>
                  </a:schemeClr>
                </a:solidFill>
              </a:rPr>
              <a:t> truncates long passwords to 72 bytes, reducing the strength of passwords</a:t>
            </a:r>
          </a:p>
          <a:p>
            <a:r>
              <a:rPr lang="en-US" b="1" dirty="0">
                <a:solidFill>
                  <a:schemeClr val="tx1">
                    <a:lumMod val="85000"/>
                    <a:lumOff val="15000"/>
                  </a:schemeClr>
                </a:solidFill>
              </a:rPr>
              <a:t>Solution</a:t>
            </a:r>
            <a:r>
              <a:rPr lang="en-US" dirty="0">
                <a:solidFill>
                  <a:schemeClr val="tx1">
                    <a:lumMod val="85000"/>
                    <a:lumOff val="15000"/>
                  </a:schemeClr>
                </a:solidFill>
              </a:rPr>
              <a:t>:</a:t>
            </a:r>
          </a:p>
          <a:p>
            <a:pPr lvl="1">
              <a:buFont typeface="Arial"/>
              <a:buChar char="•"/>
            </a:pPr>
            <a:r>
              <a:rPr lang="en-US" dirty="0">
                <a:solidFill>
                  <a:schemeClr val="tx1">
                    <a:lumMod val="85000"/>
                    <a:lumOff val="15000"/>
                  </a:schemeClr>
                </a:solidFill>
              </a:rPr>
              <a:t>Applying the very fast algorithm SHA2-512 we can quickly reduce long passwords to 512 bits, solving both problems</a:t>
            </a:r>
          </a:p>
          <a:p>
            <a:r>
              <a:rPr lang="en-US" dirty="0">
                <a:solidFill>
                  <a:schemeClr val="accent1"/>
                </a:solidFill>
                <a:hlinkClick r:id="rId3"/>
              </a:rPr>
              <a:t>https://blogs.dropbox.com/tech/2016/09/how-dropbox-securely-stores-your-passwords/</a:t>
            </a:r>
            <a:r>
              <a:rPr lang="en-US" dirty="0">
                <a:solidFill>
                  <a:schemeClr val="accent1"/>
                </a:solidFill>
              </a:rPr>
              <a:t> </a:t>
            </a:r>
          </a:p>
          <a:p>
            <a:pPr marL="0" indent="0">
              <a:buNone/>
            </a:pPr>
            <a:endParaRPr lang="en-US" dirty="0"/>
          </a:p>
        </p:txBody>
      </p:sp>
      <p:sp>
        <p:nvSpPr>
          <p:cNvPr id="4" name="TextBox 3"/>
          <p:cNvSpPr txBox="1"/>
          <p:nvPr/>
        </p:nvSpPr>
        <p:spPr>
          <a:xfrm>
            <a:off x="0" y="2432"/>
            <a:ext cx="857250" cy="862031"/>
          </a:xfrm>
          <a:prstGeom prst="rect">
            <a:avLst/>
          </a:prstGeom>
          <a:solidFill>
            <a:schemeClr val="tx2"/>
          </a:solidFill>
        </p:spPr>
        <p:txBody>
          <a:bodyPr wrap="square" lIns="137160" tIns="68580" rIns="137160" bIns="68580" rtlCol="0" anchor="ctr">
            <a:noAutofit/>
          </a:bodyPr>
          <a:lstStyle/>
          <a:p>
            <a:pPr algn="ctr"/>
            <a:r>
              <a:rPr lang="en-US" sz="4500" b="1">
                <a:solidFill>
                  <a:srgbClr val="FFFFFF"/>
                </a:solidFill>
              </a:rPr>
              <a:t>3</a:t>
            </a:r>
          </a:p>
        </p:txBody>
      </p:sp>
    </p:spTree>
    <p:extLst>
      <p:ext uri="{BB962C8B-B14F-4D97-AF65-F5344CB8AC3E}">
        <p14:creationId xmlns:p14="http://schemas.microsoft.com/office/powerpoint/2010/main" val="41127424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8272"/>
            <a:ext cx="9144000" cy="857250"/>
          </a:xfrm>
        </p:spPr>
        <p:txBody>
          <a:bodyPr>
            <a:noAutofit/>
          </a:bodyPr>
          <a:lstStyle/>
          <a:p>
            <a:pPr lvl="0" algn="ctr"/>
            <a:r>
              <a:rPr lang="fr-FR" sz="4000" b="1" dirty="0"/>
              <a:t>C1: Define Security Requirements</a:t>
            </a:r>
          </a:p>
        </p:txBody>
      </p:sp>
    </p:spTree>
    <p:extLst>
      <p:ext uri="{BB962C8B-B14F-4D97-AF65-F5344CB8AC3E}">
        <p14:creationId xmlns:p14="http://schemas.microsoft.com/office/powerpoint/2010/main" val="292266906"/>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57250" y="205979"/>
            <a:ext cx="7829550" cy="857250"/>
          </a:xfrm>
        </p:spPr>
        <p:txBody>
          <a:bodyPr>
            <a:normAutofit/>
          </a:bodyPr>
          <a:lstStyle/>
          <a:p>
            <a:r>
              <a:rPr lang="en-US" sz="3600" dirty="0"/>
              <a:t>Use a Credential-Specific Salt</a:t>
            </a:r>
          </a:p>
        </p:txBody>
      </p:sp>
      <p:sp>
        <p:nvSpPr>
          <p:cNvPr id="3" name="Content Placeholder 2"/>
          <p:cNvSpPr>
            <a:spLocks noGrp="1"/>
          </p:cNvSpPr>
          <p:nvPr>
            <p:ph idx="1"/>
          </p:nvPr>
        </p:nvSpPr>
        <p:spPr/>
        <p:txBody>
          <a:bodyPr>
            <a:normAutofit lnSpcReduction="10000"/>
          </a:bodyPr>
          <a:lstStyle/>
          <a:p>
            <a:r>
              <a:rPr lang="en-US" dirty="0">
                <a:solidFill>
                  <a:srgbClr val="DB3D16"/>
                </a:solidFill>
              </a:rPr>
              <a:t>Protect</a:t>
            </a:r>
            <a:r>
              <a:rPr lang="en-US" dirty="0">
                <a:solidFill>
                  <a:srgbClr val="7A6C62"/>
                </a:solidFill>
              </a:rPr>
              <a:t> </a:t>
            </a:r>
            <a:r>
              <a:rPr lang="en-US" dirty="0">
                <a:solidFill>
                  <a:schemeClr val="tx1">
                    <a:lumMod val="85000"/>
                    <a:lumOff val="15000"/>
                  </a:schemeClr>
                </a:solidFill>
              </a:rPr>
              <a:t>(salt, password);</a:t>
            </a:r>
          </a:p>
          <a:p>
            <a:r>
              <a:rPr lang="en-US" dirty="0">
                <a:solidFill>
                  <a:schemeClr val="tx1">
                    <a:lumMod val="85000"/>
                    <a:lumOff val="15000"/>
                  </a:schemeClr>
                </a:solidFill>
              </a:rPr>
              <a:t>Use a 32+ byte salt </a:t>
            </a:r>
          </a:p>
          <a:p>
            <a:r>
              <a:rPr lang="en-US" dirty="0">
                <a:solidFill>
                  <a:schemeClr val="tx1">
                    <a:lumMod val="85000"/>
                    <a:lumOff val="15000"/>
                  </a:schemeClr>
                </a:solidFill>
              </a:rPr>
              <a:t>Do not depend on hiding, splitting, or otherwise obscuring the salt</a:t>
            </a:r>
          </a:p>
          <a:p>
            <a:r>
              <a:rPr lang="en-US" dirty="0">
                <a:solidFill>
                  <a:schemeClr val="tx1">
                    <a:lumMod val="85000"/>
                    <a:lumOff val="15000"/>
                  </a:schemeClr>
                </a:solidFill>
              </a:rPr>
              <a:t>Consider hiding, splitting or otherwise obscuring the salt anyway as a extra layer of defense</a:t>
            </a:r>
          </a:p>
          <a:p>
            <a:r>
              <a:rPr lang="en-US" dirty="0">
                <a:solidFill>
                  <a:schemeClr val="tx1">
                    <a:lumMod val="85000"/>
                    <a:lumOff val="15000"/>
                  </a:schemeClr>
                </a:solidFill>
              </a:rPr>
              <a:t>Salt should be both cryptographically random AND unique per user!</a:t>
            </a:r>
          </a:p>
          <a:p>
            <a:pPr marL="0" indent="0">
              <a:buNone/>
            </a:pPr>
            <a:endParaRPr lang="en-US" dirty="0"/>
          </a:p>
        </p:txBody>
      </p:sp>
      <p:sp>
        <p:nvSpPr>
          <p:cNvPr id="5" name="TextBox 4"/>
          <p:cNvSpPr txBox="1"/>
          <p:nvPr/>
        </p:nvSpPr>
        <p:spPr>
          <a:xfrm>
            <a:off x="0" y="0"/>
            <a:ext cx="857250" cy="862031"/>
          </a:xfrm>
          <a:prstGeom prst="rect">
            <a:avLst/>
          </a:prstGeom>
          <a:solidFill>
            <a:schemeClr val="tx2"/>
          </a:solidFill>
        </p:spPr>
        <p:txBody>
          <a:bodyPr wrap="square" lIns="137160" tIns="68580" rIns="137160" bIns="68580" rtlCol="0" anchor="ctr">
            <a:noAutofit/>
          </a:bodyPr>
          <a:lstStyle/>
          <a:p>
            <a:pPr algn="ctr"/>
            <a:r>
              <a:rPr lang="en-US" sz="4500" b="1" dirty="0">
                <a:solidFill>
                  <a:srgbClr val="FFFFFF"/>
                </a:solidFill>
              </a:rPr>
              <a:t>4</a:t>
            </a:r>
          </a:p>
        </p:txBody>
      </p:sp>
    </p:spTree>
    <p:extLst>
      <p:ext uri="{BB962C8B-B14F-4D97-AF65-F5344CB8AC3E}">
        <p14:creationId xmlns:p14="http://schemas.microsoft.com/office/powerpoint/2010/main" val="42172900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50" y="205979"/>
            <a:ext cx="8286750" cy="857250"/>
          </a:xfrm>
        </p:spPr>
        <p:txBody>
          <a:bodyPr>
            <a:noAutofit/>
          </a:bodyPr>
          <a:lstStyle/>
          <a:p>
            <a:r>
              <a:rPr lang="en-US" sz="3400" dirty="0"/>
              <a:t>Leverage an Adaptive KDF or Password Hash</a:t>
            </a:r>
          </a:p>
        </p:txBody>
      </p:sp>
      <p:sp>
        <p:nvSpPr>
          <p:cNvPr id="3" name="Content Placeholder 2"/>
          <p:cNvSpPr>
            <a:spLocks noGrp="1"/>
          </p:cNvSpPr>
          <p:nvPr>
            <p:ph idx="1"/>
          </p:nvPr>
        </p:nvSpPr>
        <p:spPr/>
        <p:txBody>
          <a:bodyPr>
            <a:normAutofit fontScale="92500" lnSpcReduction="10000"/>
          </a:bodyPr>
          <a:lstStyle/>
          <a:p>
            <a:r>
              <a:rPr lang="en-US" dirty="0">
                <a:solidFill>
                  <a:srgbClr val="C00000"/>
                </a:solidFill>
              </a:rPr>
              <a:t>PBKDF2</a:t>
            </a:r>
            <a:r>
              <a:rPr lang="en-US" dirty="0">
                <a:solidFill>
                  <a:schemeClr val="tx1">
                    <a:lumMod val="95000"/>
                    <a:lumOff val="5000"/>
                  </a:schemeClr>
                </a:solidFill>
              </a:rPr>
              <a:t> (salt, password, </a:t>
            </a:r>
            <a:r>
              <a:rPr lang="en-US" dirty="0" err="1">
                <a:solidFill>
                  <a:schemeClr val="tx1">
                    <a:lumMod val="95000"/>
                    <a:lumOff val="5000"/>
                  </a:schemeClr>
                </a:solidFill>
              </a:rPr>
              <a:t>workFactor</a:t>
            </a:r>
            <a:r>
              <a:rPr lang="en-US" dirty="0">
                <a:solidFill>
                  <a:schemeClr val="tx1">
                    <a:lumMod val="95000"/>
                    <a:lumOff val="5000"/>
                  </a:schemeClr>
                </a:solidFill>
              </a:rPr>
              <a:t>); </a:t>
            </a:r>
          </a:p>
          <a:p>
            <a:r>
              <a:rPr lang="en-US" dirty="0">
                <a:solidFill>
                  <a:srgbClr val="C00000"/>
                </a:solidFill>
              </a:rPr>
              <a:t>PBKDF2</a:t>
            </a:r>
            <a:r>
              <a:rPr lang="en-US" dirty="0">
                <a:solidFill>
                  <a:schemeClr val="tx1">
                    <a:lumMod val="95000"/>
                    <a:lumOff val="5000"/>
                  </a:schemeClr>
                </a:solidFill>
              </a:rPr>
              <a:t> when FIPS certification or enterprise</a:t>
            </a:r>
            <a:br>
              <a:rPr lang="en-US" dirty="0">
                <a:solidFill>
                  <a:schemeClr val="tx1">
                    <a:lumMod val="95000"/>
                    <a:lumOff val="5000"/>
                  </a:schemeClr>
                </a:solidFill>
              </a:rPr>
            </a:br>
            <a:r>
              <a:rPr lang="en-US" dirty="0">
                <a:solidFill>
                  <a:schemeClr val="tx1">
                    <a:lumMod val="95000"/>
                    <a:lumOff val="5000"/>
                  </a:schemeClr>
                </a:solidFill>
              </a:rPr>
              <a:t>support on many platforms is required</a:t>
            </a:r>
          </a:p>
          <a:p>
            <a:r>
              <a:rPr lang="en-US" dirty="0" err="1">
                <a:solidFill>
                  <a:srgbClr val="C00000"/>
                </a:solidFill>
              </a:rPr>
              <a:t>bcrypt</a:t>
            </a:r>
            <a:r>
              <a:rPr lang="en-US" dirty="0">
                <a:solidFill>
                  <a:schemeClr val="tx1">
                    <a:lumMod val="95000"/>
                    <a:lumOff val="5000"/>
                  </a:schemeClr>
                </a:solidFill>
              </a:rPr>
              <a:t> where resisting most hardware accelerate</a:t>
            </a:r>
            <a:br>
              <a:rPr lang="en-US" dirty="0">
                <a:solidFill>
                  <a:schemeClr val="tx1">
                    <a:lumMod val="95000"/>
                    <a:lumOff val="5000"/>
                  </a:schemeClr>
                </a:solidFill>
              </a:rPr>
            </a:br>
            <a:r>
              <a:rPr lang="en-US" dirty="0">
                <a:solidFill>
                  <a:schemeClr val="tx1">
                    <a:lumMod val="95000"/>
                    <a:lumOff val="5000"/>
                  </a:schemeClr>
                </a:solidFill>
              </a:rPr>
              <a:t> attacks is necessary but enterprise support isn’t</a:t>
            </a:r>
          </a:p>
          <a:p>
            <a:r>
              <a:rPr lang="en-US" dirty="0" err="1">
                <a:solidFill>
                  <a:srgbClr val="C00000"/>
                </a:solidFill>
              </a:rPr>
              <a:t>scrypt</a:t>
            </a:r>
            <a:r>
              <a:rPr lang="en-US" dirty="0">
                <a:solidFill>
                  <a:schemeClr val="tx1">
                    <a:lumMod val="95000"/>
                    <a:lumOff val="5000"/>
                  </a:schemeClr>
                </a:solidFill>
              </a:rPr>
              <a:t> where resisting any/all hardware accelerated attacks is necessary but enterprise support isn’t</a:t>
            </a:r>
          </a:p>
          <a:p>
            <a:r>
              <a:rPr lang="en-US" dirty="0">
                <a:solidFill>
                  <a:srgbClr val="C00000"/>
                </a:solidFill>
              </a:rPr>
              <a:t>Argon2i</a:t>
            </a:r>
            <a:r>
              <a:rPr lang="en-US" dirty="0">
                <a:solidFill>
                  <a:schemeClr val="tx1">
                    <a:lumMod val="95000"/>
                    <a:lumOff val="5000"/>
                  </a:schemeClr>
                </a:solidFill>
              </a:rPr>
              <a:t> brand new password storage standard! Make the work factor as strong as you can tolerate and increase it over time!</a:t>
            </a:r>
          </a:p>
        </p:txBody>
      </p:sp>
      <p:sp>
        <p:nvSpPr>
          <p:cNvPr id="4" name="TextBox 3"/>
          <p:cNvSpPr txBox="1"/>
          <p:nvPr/>
        </p:nvSpPr>
        <p:spPr>
          <a:xfrm>
            <a:off x="0" y="0"/>
            <a:ext cx="857250" cy="862031"/>
          </a:xfrm>
          <a:prstGeom prst="rect">
            <a:avLst/>
          </a:prstGeom>
          <a:solidFill>
            <a:schemeClr val="tx2"/>
          </a:solidFill>
        </p:spPr>
        <p:txBody>
          <a:bodyPr wrap="square" lIns="137160" tIns="68580" rIns="137160" bIns="68580" rtlCol="0" anchor="ctr">
            <a:noAutofit/>
          </a:bodyPr>
          <a:lstStyle/>
          <a:p>
            <a:pPr algn="ctr"/>
            <a:r>
              <a:rPr lang="en-US" sz="4500" b="1" dirty="0">
                <a:solidFill>
                  <a:srgbClr val="FFFFFF"/>
                </a:solidFill>
              </a:rPr>
              <a:t>5</a:t>
            </a:r>
          </a:p>
        </p:txBody>
      </p:sp>
    </p:spTree>
    <p:extLst>
      <p:ext uri="{BB962C8B-B14F-4D97-AF65-F5344CB8AC3E}">
        <p14:creationId xmlns:p14="http://schemas.microsoft.com/office/powerpoint/2010/main" val="15492339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600" dirty="0"/>
              <a:t>Basic Password Storage Workflow</a:t>
            </a:r>
          </a:p>
        </p:txBody>
      </p:sp>
      <p:sp>
        <p:nvSpPr>
          <p:cNvPr id="5" name="Content Placeholder 4"/>
          <p:cNvSpPr>
            <a:spLocks noGrp="1"/>
          </p:cNvSpPr>
          <p:nvPr>
            <p:ph idx="4294967295"/>
          </p:nvPr>
        </p:nvSpPr>
        <p:spPr>
          <a:xfrm>
            <a:off x="0" y="3217863"/>
            <a:ext cx="7812088" cy="360362"/>
          </a:xfrm>
        </p:spPr>
        <p:txBody>
          <a:bodyPr>
            <a:noAutofit/>
          </a:bodyPr>
          <a:lstStyle/>
          <a:p>
            <a:pPr marL="0" indent="0">
              <a:buNone/>
            </a:pPr>
            <a:r>
              <a:rPr lang="en-US" sz="2400" dirty="0"/>
              <a:t>Imposes difficult verification on the attacker </a:t>
            </a:r>
            <a:r>
              <a:rPr lang="en-US" sz="2400" i="1" dirty="0">
                <a:solidFill>
                  <a:srgbClr val="DB3D16"/>
                </a:solidFill>
              </a:rPr>
              <a:t>and defender!</a:t>
            </a:r>
          </a:p>
        </p:txBody>
      </p:sp>
      <p:sp>
        <p:nvSpPr>
          <p:cNvPr id="9" name="Content Placeholder 2"/>
          <p:cNvSpPr txBox="1">
            <a:spLocks/>
          </p:cNvSpPr>
          <p:nvPr/>
        </p:nvSpPr>
        <p:spPr>
          <a:xfrm>
            <a:off x="457200" y="1372954"/>
            <a:ext cx="7543800" cy="377026"/>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solidFill>
                  <a:srgbClr val="000000"/>
                </a:solidFill>
              </a:rPr>
              <a:t>hash = sha2-512(password)</a:t>
            </a:r>
          </a:p>
        </p:txBody>
      </p:sp>
      <p:sp>
        <p:nvSpPr>
          <p:cNvPr id="10" name="Content Placeholder 2"/>
          <p:cNvSpPr txBox="1">
            <a:spLocks/>
          </p:cNvSpPr>
          <p:nvPr/>
        </p:nvSpPr>
        <p:spPr>
          <a:xfrm>
            <a:off x="457200" y="1754016"/>
            <a:ext cx="7543800" cy="377026"/>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err="1">
                <a:solidFill>
                  <a:srgbClr val="000000"/>
                </a:solidFill>
              </a:rPr>
              <a:t>saltedHash</a:t>
            </a:r>
            <a:r>
              <a:rPr lang="en-US" dirty="0">
                <a:solidFill>
                  <a:srgbClr val="000000"/>
                </a:solidFill>
              </a:rPr>
              <a:t> = (</a:t>
            </a:r>
            <a:r>
              <a:rPr lang="en-US" dirty="0" err="1">
                <a:solidFill>
                  <a:srgbClr val="000000"/>
                </a:solidFill>
              </a:rPr>
              <a:t>credentialSpecificSalt</a:t>
            </a:r>
            <a:r>
              <a:rPr lang="en-US" dirty="0">
                <a:solidFill>
                  <a:srgbClr val="000000"/>
                </a:solidFill>
              </a:rPr>
              <a:t> + hash);</a:t>
            </a:r>
          </a:p>
        </p:txBody>
      </p:sp>
      <p:sp>
        <p:nvSpPr>
          <p:cNvPr id="11" name="Content Placeholder 2"/>
          <p:cNvSpPr txBox="1">
            <a:spLocks/>
          </p:cNvSpPr>
          <p:nvPr/>
        </p:nvSpPr>
        <p:spPr>
          <a:xfrm>
            <a:off x="457200" y="2135078"/>
            <a:ext cx="7543800" cy="377026"/>
          </a:xfrm>
          <a:prstGeom prst="rect">
            <a:avLst/>
          </a:prstGeom>
          <a:solidFill>
            <a:schemeClr val="tx2">
              <a:lumMod val="20000"/>
              <a:lumOff val="80000"/>
            </a:schemeClr>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err="1">
                <a:solidFill>
                  <a:srgbClr val="000000"/>
                </a:solidFill>
              </a:rPr>
              <a:t>adaptiveHash</a:t>
            </a:r>
            <a:r>
              <a:rPr lang="en-US" dirty="0">
                <a:solidFill>
                  <a:srgbClr val="000000"/>
                </a:solidFill>
              </a:rPr>
              <a:t> = </a:t>
            </a:r>
            <a:r>
              <a:rPr lang="en-US" dirty="0" err="1">
                <a:solidFill>
                  <a:srgbClr val="000000"/>
                </a:solidFill>
              </a:rPr>
              <a:t>bcrypt</a:t>
            </a:r>
            <a:r>
              <a:rPr lang="en-US" dirty="0">
                <a:solidFill>
                  <a:srgbClr val="000000"/>
                </a:solidFill>
              </a:rPr>
              <a:t>(</a:t>
            </a:r>
            <a:r>
              <a:rPr lang="en-US" dirty="0" err="1">
                <a:solidFill>
                  <a:srgbClr val="000000"/>
                </a:solidFill>
              </a:rPr>
              <a:t>saltedHash</a:t>
            </a:r>
            <a:r>
              <a:rPr lang="en-US" dirty="0">
                <a:solidFill>
                  <a:srgbClr val="000000"/>
                </a:solidFill>
              </a:rPr>
              <a:t>, </a:t>
            </a:r>
            <a:r>
              <a:rPr lang="en-US" dirty="0" err="1">
                <a:solidFill>
                  <a:srgbClr val="000000"/>
                </a:solidFill>
              </a:rPr>
              <a:t>workFactor</a:t>
            </a:r>
            <a:r>
              <a:rPr lang="en-US" dirty="0">
                <a:solidFill>
                  <a:srgbClr val="000000"/>
                </a:solidFill>
              </a:rPr>
              <a:t>)</a:t>
            </a:r>
          </a:p>
        </p:txBody>
      </p:sp>
      <p:sp>
        <p:nvSpPr>
          <p:cNvPr id="8" name="Content Placeholder 2"/>
          <p:cNvSpPr txBox="1">
            <a:spLocks/>
          </p:cNvSpPr>
          <p:nvPr/>
        </p:nvSpPr>
        <p:spPr>
          <a:xfrm>
            <a:off x="457200" y="2516140"/>
            <a:ext cx="7543800" cy="377026"/>
          </a:xfrm>
          <a:prstGeom prst="rect">
            <a:avLst/>
          </a:prstGeom>
          <a:solidFill>
            <a:srgbClr val="C6D9F1"/>
          </a:solidFill>
        </p:spPr>
        <p:txBody>
          <a:bodyPr wrap="square" lIns="342900" tIns="34290" rIns="68580" bIns="34290">
            <a:spAutoFit/>
          </a:bodyPr>
          <a:lstStyle>
            <a:lvl1pPr marL="0" indent="0" algn="l" defTabSz="457200" rtl="0" eaLnBrk="1" latinLnBrk="0" hangingPunct="1">
              <a:spcBef>
                <a:spcPts val="1500"/>
              </a:spcBef>
              <a:spcAft>
                <a:spcPts val="300"/>
              </a:spcAft>
              <a:buFontTx/>
              <a:buNone/>
              <a:defRPr sz="2000" b="0" kern="1200">
                <a:solidFill>
                  <a:schemeClr val="accent1"/>
                </a:solidFill>
                <a:latin typeface="+mn-lt"/>
                <a:ea typeface="+mn-ea"/>
                <a:cs typeface="+mn-cs"/>
              </a:defRPr>
            </a:lvl1pPr>
            <a:lvl2pPr marL="0" indent="0" algn="l" defTabSz="457200" rtl="0" eaLnBrk="1" latinLnBrk="0" hangingPunct="1">
              <a:spcBef>
                <a:spcPts val="300"/>
              </a:spcBef>
              <a:spcAft>
                <a:spcPts val="300"/>
              </a:spcAft>
              <a:buClr>
                <a:schemeClr val="accent1"/>
              </a:buClr>
              <a:buFontTx/>
              <a:buNone/>
              <a:defRPr sz="1600" kern="1200">
                <a:solidFill>
                  <a:srgbClr val="9E9187"/>
                </a:solidFill>
                <a:latin typeface="+mn-lt"/>
                <a:ea typeface="+mn-ea"/>
                <a:cs typeface="+mn-cs"/>
              </a:defRPr>
            </a:lvl2pPr>
            <a:lvl3pPr marL="18288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3pPr>
            <a:lvl4pPr marL="365760" indent="-182880" algn="l" defTabSz="457200" rtl="0" eaLnBrk="1" latinLnBrk="0" hangingPunct="1">
              <a:spcBef>
                <a:spcPts val="300"/>
              </a:spcBef>
              <a:spcAft>
                <a:spcPts val="300"/>
              </a:spcAft>
              <a:buClr>
                <a:schemeClr val="accent1"/>
              </a:buClr>
              <a:buFont typeface="Wingdings" charset="2"/>
              <a:buChar char="§"/>
              <a:defRPr sz="1600" kern="1200">
                <a:solidFill>
                  <a:srgbClr val="9E9187"/>
                </a:solidFill>
                <a:latin typeface="+mn-lt"/>
                <a:ea typeface="+mn-ea"/>
                <a:cs typeface="+mn-cs"/>
              </a:defRPr>
            </a:lvl4pPr>
            <a:lvl5pPr marL="548640" indent="-182880" algn="l" defTabSz="457200" rtl="0" eaLnBrk="1" latinLnBrk="0" hangingPunct="1">
              <a:spcBef>
                <a:spcPts val="300"/>
              </a:spcBef>
              <a:spcAft>
                <a:spcPts val="300"/>
              </a:spcAft>
              <a:buFont typeface="Lucida Grande"/>
              <a:buChar char="–"/>
              <a:defRPr sz="1600" kern="1200">
                <a:solidFill>
                  <a:srgbClr val="9E9187"/>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err="1">
                <a:solidFill>
                  <a:srgbClr val="000000"/>
                </a:solidFill>
              </a:rPr>
              <a:t>FinalCiphertext</a:t>
            </a:r>
            <a:r>
              <a:rPr lang="en-US" dirty="0">
                <a:solidFill>
                  <a:srgbClr val="000000"/>
                </a:solidFill>
              </a:rPr>
              <a:t> = AES-GCM(</a:t>
            </a:r>
            <a:r>
              <a:rPr lang="en-US" dirty="0" err="1">
                <a:solidFill>
                  <a:srgbClr val="000000"/>
                </a:solidFill>
              </a:rPr>
              <a:t>adaptiveHash</a:t>
            </a:r>
            <a:r>
              <a:rPr lang="en-US" dirty="0">
                <a:solidFill>
                  <a:srgbClr val="000000"/>
                </a:solidFill>
              </a:rPr>
              <a:t>, </a:t>
            </a:r>
            <a:r>
              <a:rPr lang="en-US" dirty="0" err="1">
                <a:solidFill>
                  <a:srgbClr val="000000"/>
                </a:solidFill>
              </a:rPr>
              <a:t>secretKey</a:t>
            </a:r>
            <a:r>
              <a:rPr lang="en-US" dirty="0">
                <a:solidFill>
                  <a:srgbClr val="000000"/>
                </a:solidFill>
              </a:rPr>
              <a:t>) </a:t>
            </a:r>
            <a:r>
              <a:rPr lang="en-US" b="1" i="1" dirty="0">
                <a:solidFill>
                  <a:srgbClr val="000000"/>
                </a:solidFill>
              </a:rPr>
              <a:t>optional</a:t>
            </a:r>
          </a:p>
        </p:txBody>
      </p:sp>
    </p:spTree>
    <p:extLst>
      <p:ext uri="{BB962C8B-B14F-4D97-AF65-F5344CB8AC3E}">
        <p14:creationId xmlns:p14="http://schemas.microsoft.com/office/powerpoint/2010/main" val="76268587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mph" presetSubtype="0" fill="hold" grpId="1" nodeType="clickEffect">
                                  <p:stCondLst>
                                    <p:cond delay="0"/>
                                  </p:stCondLst>
                                  <p:childTnLst>
                                    <p:animClr clrSpc="hsl" dir="cw">
                                      <p:cBhvr override="childStyle">
                                        <p:cTn id="12" dur="500" fill="hold"/>
                                        <p:tgtEl>
                                          <p:spTgt spid="9"/>
                                        </p:tgtEl>
                                        <p:attrNameLst>
                                          <p:attrName>style.color</p:attrName>
                                        </p:attrNameLst>
                                      </p:cBhvr>
                                      <p:by>
                                        <p:hsl h="0" s="12549" l="25098"/>
                                      </p:by>
                                    </p:animClr>
                                    <p:animClr clrSpc="hsl" dir="cw">
                                      <p:cBhvr>
                                        <p:cTn id="13" dur="500" fill="hold"/>
                                        <p:tgtEl>
                                          <p:spTgt spid="9"/>
                                        </p:tgtEl>
                                        <p:attrNameLst>
                                          <p:attrName>fillcolor</p:attrName>
                                        </p:attrNameLst>
                                      </p:cBhvr>
                                      <p:by>
                                        <p:hsl h="0" s="12549" l="25098"/>
                                      </p:by>
                                    </p:animClr>
                                    <p:animClr clrSpc="hsl" dir="cw">
                                      <p:cBhvr>
                                        <p:cTn id="14" dur="500" fill="hold"/>
                                        <p:tgtEl>
                                          <p:spTgt spid="9"/>
                                        </p:tgtEl>
                                        <p:attrNameLst>
                                          <p:attrName>stroke.color</p:attrName>
                                        </p:attrNameLst>
                                      </p:cBhvr>
                                      <p:by>
                                        <p:hsl h="0" s="12549" l="25098"/>
                                      </p:by>
                                    </p:animClr>
                                    <p:set>
                                      <p:cBhvr>
                                        <p:cTn id="15" dur="500" fill="hold"/>
                                        <p:tgtEl>
                                          <p:spTgt spid="9"/>
                                        </p:tgtEl>
                                        <p:attrNameLst>
                                          <p:attrName>fill.type</p:attrName>
                                        </p:attrNameLst>
                                      </p:cBhvr>
                                      <p:to>
                                        <p:strVal val="solid"/>
                                      </p:to>
                                    </p:set>
                                  </p:childTnLst>
                                </p:cTn>
                              </p:par>
                            </p:childTnLst>
                          </p:cTn>
                        </p:par>
                        <p:par>
                          <p:cTn id="16" fill="hold">
                            <p:stCondLst>
                              <p:cond delay="500"/>
                            </p:stCondLst>
                            <p:childTnLst>
                              <p:par>
                                <p:cTn id="17" presetID="2" presetClass="entr" presetSubtype="2"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1+#ppt_w/2"/>
                                          </p:val>
                                        </p:tav>
                                        <p:tav tm="100000">
                                          <p:val>
                                            <p:strVal val="#ppt_x"/>
                                          </p:val>
                                        </p:tav>
                                      </p:tavLst>
                                    </p:anim>
                                    <p:anim calcmode="lin" valueType="num">
                                      <p:cBhvr additive="base">
                                        <p:cTn id="20"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30" presetClass="emph" presetSubtype="0" fill="hold" grpId="1" nodeType="clickEffect">
                                  <p:stCondLst>
                                    <p:cond delay="0"/>
                                  </p:stCondLst>
                                  <p:childTnLst>
                                    <p:animClr clrSpc="hsl" dir="cw">
                                      <p:cBhvr override="childStyle">
                                        <p:cTn id="24" dur="500" fill="hold"/>
                                        <p:tgtEl>
                                          <p:spTgt spid="10"/>
                                        </p:tgtEl>
                                        <p:attrNameLst>
                                          <p:attrName>style.color</p:attrName>
                                        </p:attrNameLst>
                                      </p:cBhvr>
                                      <p:by>
                                        <p:hsl h="0" s="12549" l="25098"/>
                                      </p:by>
                                    </p:animClr>
                                    <p:animClr clrSpc="hsl" dir="cw">
                                      <p:cBhvr>
                                        <p:cTn id="25" dur="500" fill="hold"/>
                                        <p:tgtEl>
                                          <p:spTgt spid="10"/>
                                        </p:tgtEl>
                                        <p:attrNameLst>
                                          <p:attrName>fillcolor</p:attrName>
                                        </p:attrNameLst>
                                      </p:cBhvr>
                                      <p:by>
                                        <p:hsl h="0" s="12549" l="25098"/>
                                      </p:by>
                                    </p:animClr>
                                    <p:animClr clrSpc="hsl" dir="cw">
                                      <p:cBhvr>
                                        <p:cTn id="26" dur="500" fill="hold"/>
                                        <p:tgtEl>
                                          <p:spTgt spid="10"/>
                                        </p:tgtEl>
                                        <p:attrNameLst>
                                          <p:attrName>stroke.color</p:attrName>
                                        </p:attrNameLst>
                                      </p:cBhvr>
                                      <p:by>
                                        <p:hsl h="0" s="12549" l="25098"/>
                                      </p:by>
                                    </p:animClr>
                                    <p:set>
                                      <p:cBhvr>
                                        <p:cTn id="27" dur="500" fill="hold"/>
                                        <p:tgtEl>
                                          <p:spTgt spid="10"/>
                                        </p:tgtEl>
                                        <p:attrNameLst>
                                          <p:attrName>fill.type</p:attrName>
                                        </p:attrNameLst>
                                      </p:cBhvr>
                                      <p:to>
                                        <p:strVal val="solid"/>
                                      </p:to>
                                    </p:set>
                                  </p:childTnLst>
                                </p:cTn>
                              </p:par>
                            </p:childTnLst>
                          </p:cTn>
                        </p:par>
                        <p:par>
                          <p:cTn id="28" fill="hold">
                            <p:stCondLst>
                              <p:cond delay="500"/>
                            </p:stCondLst>
                            <p:childTnLst>
                              <p:par>
                                <p:cTn id="29" presetID="2" presetClass="entr" presetSubtype="2"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1+#ppt_w/2"/>
                                          </p:val>
                                        </p:tav>
                                        <p:tav tm="100000">
                                          <p:val>
                                            <p:strVal val="#ppt_x"/>
                                          </p:val>
                                        </p:tav>
                                      </p:tavLst>
                                    </p:anim>
                                    <p:anim calcmode="lin" valueType="num">
                                      <p:cBhvr additive="base">
                                        <p:cTn id="3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30" presetClass="emph" presetSubtype="0" fill="hold" grpId="1" nodeType="clickEffect">
                                  <p:stCondLst>
                                    <p:cond delay="0"/>
                                  </p:stCondLst>
                                  <p:childTnLst>
                                    <p:animClr clrSpc="hsl" dir="cw">
                                      <p:cBhvr override="childStyle">
                                        <p:cTn id="36" dur="500" fill="hold"/>
                                        <p:tgtEl>
                                          <p:spTgt spid="11"/>
                                        </p:tgtEl>
                                        <p:attrNameLst>
                                          <p:attrName>style.color</p:attrName>
                                        </p:attrNameLst>
                                      </p:cBhvr>
                                      <p:by>
                                        <p:hsl h="0" s="12549" l="25098"/>
                                      </p:by>
                                    </p:animClr>
                                    <p:animClr clrSpc="hsl" dir="cw">
                                      <p:cBhvr>
                                        <p:cTn id="37" dur="500" fill="hold"/>
                                        <p:tgtEl>
                                          <p:spTgt spid="11"/>
                                        </p:tgtEl>
                                        <p:attrNameLst>
                                          <p:attrName>fillcolor</p:attrName>
                                        </p:attrNameLst>
                                      </p:cBhvr>
                                      <p:by>
                                        <p:hsl h="0" s="12549" l="25098"/>
                                      </p:by>
                                    </p:animClr>
                                    <p:animClr clrSpc="hsl" dir="cw">
                                      <p:cBhvr>
                                        <p:cTn id="38" dur="500" fill="hold"/>
                                        <p:tgtEl>
                                          <p:spTgt spid="11"/>
                                        </p:tgtEl>
                                        <p:attrNameLst>
                                          <p:attrName>stroke.color</p:attrName>
                                        </p:attrNameLst>
                                      </p:cBhvr>
                                      <p:by>
                                        <p:hsl h="0" s="12549" l="25098"/>
                                      </p:by>
                                    </p:animClr>
                                    <p:set>
                                      <p:cBhvr>
                                        <p:cTn id="39" dur="500" fill="hold"/>
                                        <p:tgtEl>
                                          <p:spTgt spid="11"/>
                                        </p:tgtEl>
                                        <p:attrNameLst>
                                          <p:attrName>fill.type</p:attrName>
                                        </p:attrNameLst>
                                      </p:cBhvr>
                                      <p:to>
                                        <p:strVal val="solid"/>
                                      </p:to>
                                    </p:set>
                                  </p:childTnLst>
                                </p:cTn>
                              </p:par>
                            </p:childTnLst>
                          </p:cTn>
                        </p:par>
                        <p:par>
                          <p:cTn id="40" fill="hold">
                            <p:stCondLst>
                              <p:cond delay="500"/>
                            </p:stCondLst>
                            <p:childTnLst>
                              <p:par>
                                <p:cTn id="41" presetID="2" presetClass="entr" presetSubtype="2"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additive="base">
                                        <p:cTn id="43" dur="500" fill="hold"/>
                                        <p:tgtEl>
                                          <p:spTgt spid="8"/>
                                        </p:tgtEl>
                                        <p:attrNameLst>
                                          <p:attrName>ppt_x</p:attrName>
                                        </p:attrNameLst>
                                      </p:cBhvr>
                                      <p:tavLst>
                                        <p:tav tm="0">
                                          <p:val>
                                            <p:strVal val="1+#ppt_w/2"/>
                                          </p:val>
                                        </p:tav>
                                        <p:tav tm="100000">
                                          <p:val>
                                            <p:strVal val="#ppt_x"/>
                                          </p:val>
                                        </p:tav>
                                      </p:tavLst>
                                    </p:anim>
                                    <p:anim calcmode="lin" valueType="num">
                                      <p:cBhvr additive="base">
                                        <p:cTn id="44"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30" presetClass="emph" presetSubtype="0" fill="hold" grpId="1" nodeType="clickEffect">
                                  <p:stCondLst>
                                    <p:cond delay="0"/>
                                  </p:stCondLst>
                                  <p:childTnLst>
                                    <p:animClr clrSpc="hsl" dir="cw">
                                      <p:cBhvr override="childStyle">
                                        <p:cTn id="48" dur="500" fill="hold"/>
                                        <p:tgtEl>
                                          <p:spTgt spid="8"/>
                                        </p:tgtEl>
                                        <p:attrNameLst>
                                          <p:attrName>style.color</p:attrName>
                                        </p:attrNameLst>
                                      </p:cBhvr>
                                      <p:by>
                                        <p:hsl h="0" s="12549" l="25098"/>
                                      </p:by>
                                    </p:animClr>
                                    <p:animClr clrSpc="hsl" dir="cw">
                                      <p:cBhvr>
                                        <p:cTn id="49" dur="500" fill="hold"/>
                                        <p:tgtEl>
                                          <p:spTgt spid="8"/>
                                        </p:tgtEl>
                                        <p:attrNameLst>
                                          <p:attrName>fillcolor</p:attrName>
                                        </p:attrNameLst>
                                      </p:cBhvr>
                                      <p:by>
                                        <p:hsl h="0" s="12549" l="25098"/>
                                      </p:by>
                                    </p:animClr>
                                    <p:animClr clrSpc="hsl" dir="cw">
                                      <p:cBhvr>
                                        <p:cTn id="50" dur="500" fill="hold"/>
                                        <p:tgtEl>
                                          <p:spTgt spid="8"/>
                                        </p:tgtEl>
                                        <p:attrNameLst>
                                          <p:attrName>stroke.color</p:attrName>
                                        </p:attrNameLst>
                                      </p:cBhvr>
                                      <p:by>
                                        <p:hsl h="0" s="12549" l="25098"/>
                                      </p:by>
                                    </p:animClr>
                                    <p:set>
                                      <p:cBhvr>
                                        <p:cTn id="51" dur="500" fill="hold"/>
                                        <p:tgtEl>
                                          <p:spTgt spid="8"/>
                                        </p:tgtEl>
                                        <p:attrNameLst>
                                          <p:attrName>fill.type</p:attrName>
                                        </p:attrNameLst>
                                      </p:cBhvr>
                                      <p:to>
                                        <p:strVal val="solid"/>
                                      </p:to>
                                    </p:set>
                                  </p:childTnLst>
                                </p:cTn>
                              </p:par>
                            </p:childTnLst>
                          </p:cTn>
                        </p:par>
                        <p:par>
                          <p:cTn id="52" fill="hold">
                            <p:stCondLst>
                              <p:cond delay="500"/>
                            </p:stCondLst>
                            <p:childTnLst>
                              <p:par>
                                <p:cTn id="53" presetID="2" presetClass="entr" presetSubtype="4" fill="hold" grpId="0" nodeType="afterEffect">
                                  <p:stCondLst>
                                    <p:cond delay="0"/>
                                  </p:stCondLst>
                                  <p:childTnLst>
                                    <p:set>
                                      <p:cBhvr>
                                        <p:cTn id="54" dur="1" fill="hold">
                                          <p:stCondLst>
                                            <p:cond delay="0"/>
                                          </p:stCondLst>
                                        </p:cTn>
                                        <p:tgtEl>
                                          <p:spTgt spid="5">
                                            <p:txEl>
                                              <p:pRg st="0" end="0"/>
                                            </p:txEl>
                                          </p:spTgt>
                                        </p:tgtEl>
                                        <p:attrNameLst>
                                          <p:attrName>style.visibility</p:attrName>
                                        </p:attrNameLst>
                                      </p:cBhvr>
                                      <p:to>
                                        <p:strVal val="visible"/>
                                      </p:to>
                                    </p:set>
                                    <p:anim calcmode="lin" valueType="num">
                                      <p:cBhvr additive="base">
                                        <p:cTn id="55"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9" grpId="0" animBg="1"/>
      <p:bldP spid="9" grpId="1" animBg="1"/>
      <p:bldP spid="10" grpId="0" animBg="1"/>
      <p:bldP spid="10" grpId="1" animBg="1"/>
      <p:bldP spid="11" grpId="0" animBg="1"/>
      <p:bldP spid="11" grpId="1" animBg="1"/>
      <p:bldP spid="8" grpId="0" animBg="1"/>
      <p:bldP spid="8" grpId="1"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50" y="205979"/>
            <a:ext cx="7829550" cy="857250"/>
          </a:xfrm>
        </p:spPr>
        <p:txBody>
          <a:bodyPr>
            <a:normAutofit/>
          </a:bodyPr>
          <a:lstStyle/>
          <a:p>
            <a:r>
              <a:rPr lang="en-US" sz="3600" dirty="0"/>
              <a:t>Leverage Keyed Protection Solution</a:t>
            </a:r>
          </a:p>
        </p:txBody>
      </p:sp>
      <p:sp>
        <p:nvSpPr>
          <p:cNvPr id="3" name="Content Placeholder 2"/>
          <p:cNvSpPr>
            <a:spLocks noGrp="1"/>
          </p:cNvSpPr>
          <p:nvPr>
            <p:ph idx="1"/>
          </p:nvPr>
        </p:nvSpPr>
        <p:spPr/>
        <p:txBody>
          <a:bodyPr>
            <a:normAutofit lnSpcReduction="10000"/>
          </a:bodyPr>
          <a:lstStyle/>
          <a:p>
            <a:r>
              <a:rPr lang="en-US" sz="2800" dirty="0">
                <a:solidFill>
                  <a:srgbClr val="DB3D16"/>
                </a:solidFill>
              </a:rPr>
              <a:t>HMAC-SHA-256([key], [salt] + [credential])</a:t>
            </a:r>
          </a:p>
          <a:p>
            <a:r>
              <a:rPr lang="en-US" sz="2800" dirty="0">
                <a:solidFill>
                  <a:srgbClr val="000000"/>
                </a:solidFill>
              </a:rPr>
              <a:t>Protect this key as any private key using best practices</a:t>
            </a:r>
          </a:p>
          <a:p>
            <a:r>
              <a:rPr lang="en-US" sz="2800" dirty="0">
                <a:solidFill>
                  <a:srgbClr val="000000"/>
                </a:solidFill>
              </a:rPr>
              <a:t>Store the key outside the credential store</a:t>
            </a:r>
          </a:p>
          <a:p>
            <a:r>
              <a:rPr lang="en-US" sz="2800" dirty="0">
                <a:solidFill>
                  <a:srgbClr val="000000"/>
                </a:solidFill>
              </a:rPr>
              <a:t>Isolate this process outside of your application layer</a:t>
            </a:r>
          </a:p>
          <a:p>
            <a:pPr marL="0" indent="0">
              <a:buNone/>
            </a:pPr>
            <a:endParaRPr lang="en-US" dirty="0"/>
          </a:p>
          <a:p>
            <a:pPr marL="0" indent="0">
              <a:buNone/>
            </a:pPr>
            <a:r>
              <a:rPr lang="en-US" dirty="0">
                <a:solidFill>
                  <a:srgbClr val="000000"/>
                </a:solidFill>
              </a:rPr>
              <a:t>Imposes difficult verification on the </a:t>
            </a:r>
            <a:r>
              <a:rPr lang="en-US" i="1" dirty="0">
                <a:solidFill>
                  <a:srgbClr val="000000"/>
                </a:solidFill>
              </a:rPr>
              <a:t>attacker only!</a:t>
            </a:r>
          </a:p>
        </p:txBody>
      </p:sp>
      <p:sp>
        <p:nvSpPr>
          <p:cNvPr id="5" name="TextBox 4"/>
          <p:cNvSpPr txBox="1"/>
          <p:nvPr/>
        </p:nvSpPr>
        <p:spPr>
          <a:xfrm>
            <a:off x="0" y="2432"/>
            <a:ext cx="857250" cy="862031"/>
          </a:xfrm>
          <a:prstGeom prst="rect">
            <a:avLst/>
          </a:prstGeom>
          <a:solidFill>
            <a:schemeClr val="tx2"/>
          </a:solidFill>
        </p:spPr>
        <p:txBody>
          <a:bodyPr wrap="square" lIns="137160" tIns="68580" rIns="137160" bIns="68580" rtlCol="0" anchor="ctr">
            <a:noAutofit/>
          </a:bodyPr>
          <a:lstStyle/>
          <a:p>
            <a:pPr algn="ctr"/>
            <a:r>
              <a:rPr lang="en-US" sz="4500" b="1" dirty="0">
                <a:solidFill>
                  <a:srgbClr val="FFFFFF"/>
                </a:solidFill>
              </a:rPr>
              <a:t>6</a:t>
            </a:r>
          </a:p>
        </p:txBody>
      </p:sp>
    </p:spTree>
    <p:extLst>
      <p:ext uri="{BB962C8B-B14F-4D97-AF65-F5344CB8AC3E}">
        <p14:creationId xmlns:p14="http://schemas.microsoft.com/office/powerpoint/2010/main" val="12225312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Caution</a:t>
            </a:r>
          </a:p>
        </p:txBody>
      </p:sp>
      <p:sp>
        <p:nvSpPr>
          <p:cNvPr id="3" name="Content Placeholder 2"/>
          <p:cNvSpPr>
            <a:spLocks noGrp="1"/>
          </p:cNvSpPr>
          <p:nvPr>
            <p:ph idx="1"/>
          </p:nvPr>
        </p:nvSpPr>
        <p:spPr/>
        <p:txBody>
          <a:bodyPr>
            <a:normAutofit/>
          </a:bodyPr>
          <a:lstStyle/>
          <a:p>
            <a:pPr marL="0" indent="0">
              <a:buNone/>
            </a:pPr>
            <a:r>
              <a:rPr lang="en-US" b="1" dirty="0">
                <a:solidFill>
                  <a:srgbClr val="FF0000"/>
                </a:solidFill>
              </a:rPr>
              <a:t>Caution</a:t>
            </a:r>
          </a:p>
          <a:p>
            <a:r>
              <a:rPr lang="en-US" dirty="0"/>
              <a:t>Identity and Access Management solutions are incredibly complex and only getting more complex. </a:t>
            </a:r>
          </a:p>
          <a:p>
            <a:r>
              <a:rPr lang="en-US" dirty="0"/>
              <a:t>Be ready for this complexity long term. </a:t>
            </a:r>
          </a:p>
          <a:p>
            <a:r>
              <a:rPr lang="en-US" dirty="0"/>
              <a:t>Consider enterprise solutions.</a:t>
            </a:r>
          </a:p>
          <a:p>
            <a:pPr marL="0" indent="0">
              <a:buNone/>
            </a:pPr>
            <a:endParaRPr lang="en-US" dirty="0"/>
          </a:p>
          <a:p>
            <a:endParaRPr lang="en-US" dirty="0"/>
          </a:p>
        </p:txBody>
      </p:sp>
    </p:spTree>
    <p:extLst>
      <p:ext uri="{BB962C8B-B14F-4D97-AF65-F5344CB8AC3E}">
        <p14:creationId xmlns:p14="http://schemas.microsoft.com/office/powerpoint/2010/main" val="2943063577"/>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Other Resources</a:t>
            </a:r>
          </a:p>
        </p:txBody>
      </p:sp>
      <p:sp>
        <p:nvSpPr>
          <p:cNvPr id="3" name="Content Placeholder 2"/>
          <p:cNvSpPr>
            <a:spLocks noGrp="1"/>
          </p:cNvSpPr>
          <p:nvPr>
            <p:ph idx="1"/>
          </p:nvPr>
        </p:nvSpPr>
        <p:spPr/>
        <p:txBody>
          <a:bodyPr>
            <a:normAutofit fontScale="47500" lnSpcReduction="20000"/>
          </a:bodyPr>
          <a:lstStyle/>
          <a:p>
            <a:pPr>
              <a:spcBef>
                <a:spcPts val="600"/>
              </a:spcBef>
              <a:buBlip>
                <a:blip r:embed="rId3"/>
              </a:buBlip>
            </a:pPr>
            <a:r>
              <a:rPr lang="en-US" sz="3800" dirty="0"/>
              <a:t>Authentication Cheat Sheet</a:t>
            </a:r>
          </a:p>
          <a:p>
            <a:pPr marL="400050" lvl="1" indent="0">
              <a:buNone/>
            </a:pPr>
            <a:r>
              <a:rPr lang="en-US" sz="2900" i="1" u="sng" dirty="0">
                <a:solidFill>
                  <a:prstClr val="white">
                    <a:lumMod val="50000"/>
                  </a:prstClr>
                </a:solidFill>
                <a:latin typeface="Arial" charset="0"/>
                <a:cs typeface="Arial" charset="0"/>
              </a:rPr>
              <a:t>https://</a:t>
            </a:r>
            <a:r>
              <a:rPr lang="en-US" sz="2900" i="1" u="sng" dirty="0" err="1">
                <a:solidFill>
                  <a:prstClr val="white">
                    <a:lumMod val="50000"/>
                  </a:prstClr>
                </a:solidFill>
                <a:latin typeface="Arial" charset="0"/>
                <a:cs typeface="Arial" charset="0"/>
              </a:rPr>
              <a:t>www.owasp.org</a:t>
            </a:r>
            <a:r>
              <a:rPr lang="en-US" sz="2900" i="1" u="sng" dirty="0">
                <a:solidFill>
                  <a:prstClr val="white">
                    <a:lumMod val="50000"/>
                  </a:prstClr>
                </a:solidFill>
                <a:latin typeface="Arial" charset="0"/>
                <a:cs typeface="Arial" charset="0"/>
              </a:rPr>
              <a:t>/</a:t>
            </a:r>
            <a:r>
              <a:rPr lang="en-US" sz="2900" i="1" u="sng" dirty="0" err="1">
                <a:solidFill>
                  <a:prstClr val="white">
                    <a:lumMod val="50000"/>
                  </a:prstClr>
                </a:solidFill>
                <a:latin typeface="Arial" charset="0"/>
                <a:cs typeface="Arial" charset="0"/>
              </a:rPr>
              <a:t>index.php</a:t>
            </a:r>
            <a:r>
              <a:rPr lang="en-US" sz="2900" i="1" u="sng" dirty="0">
                <a:solidFill>
                  <a:prstClr val="white">
                    <a:lumMod val="50000"/>
                  </a:prstClr>
                </a:solidFill>
                <a:latin typeface="Arial" charset="0"/>
                <a:cs typeface="Arial" charset="0"/>
              </a:rPr>
              <a:t>/</a:t>
            </a:r>
            <a:r>
              <a:rPr lang="en-US" sz="2900" i="1" u="sng" dirty="0" err="1">
                <a:solidFill>
                  <a:prstClr val="white">
                    <a:lumMod val="50000"/>
                  </a:prstClr>
                </a:solidFill>
                <a:latin typeface="Arial" charset="0"/>
                <a:cs typeface="Arial" charset="0"/>
              </a:rPr>
              <a:t>Authentication_Cheat_Sheet</a:t>
            </a:r>
            <a:endParaRPr lang="en-US" sz="2900" i="1" u="sng" dirty="0">
              <a:solidFill>
                <a:prstClr val="white">
                  <a:lumMod val="50000"/>
                </a:prstClr>
              </a:solidFill>
              <a:latin typeface="Arial" charset="0"/>
              <a:cs typeface="Arial" charset="0"/>
            </a:endParaRPr>
          </a:p>
          <a:p>
            <a:pPr>
              <a:spcBef>
                <a:spcPts val="600"/>
              </a:spcBef>
              <a:buBlip>
                <a:blip r:embed="rId3"/>
              </a:buBlip>
            </a:pPr>
            <a:r>
              <a:rPr lang="en-US" sz="3800" dirty="0"/>
              <a:t>Password Storage Cheat Sheet</a:t>
            </a:r>
          </a:p>
          <a:p>
            <a:pPr marL="400050" lvl="1" indent="0">
              <a:buNone/>
            </a:pPr>
            <a:r>
              <a:rPr lang="en-US" sz="2900" i="1" u="sng" dirty="0">
                <a:solidFill>
                  <a:prstClr val="white">
                    <a:lumMod val="50000"/>
                  </a:prstClr>
                </a:solidFill>
                <a:latin typeface="Arial" charset="0"/>
                <a:cs typeface="Arial" charset="0"/>
              </a:rPr>
              <a:t>https://</a:t>
            </a:r>
            <a:r>
              <a:rPr lang="en-US" sz="2900" i="1" u="sng" dirty="0" err="1">
                <a:solidFill>
                  <a:prstClr val="white">
                    <a:lumMod val="50000"/>
                  </a:prstClr>
                </a:solidFill>
                <a:latin typeface="Arial" charset="0"/>
                <a:cs typeface="Arial" charset="0"/>
              </a:rPr>
              <a:t>www.owasp.org</a:t>
            </a:r>
            <a:r>
              <a:rPr lang="en-US" sz="2900" i="1" u="sng" dirty="0">
                <a:solidFill>
                  <a:prstClr val="white">
                    <a:lumMod val="50000"/>
                  </a:prstClr>
                </a:solidFill>
                <a:latin typeface="Arial" charset="0"/>
                <a:cs typeface="Arial" charset="0"/>
              </a:rPr>
              <a:t>/</a:t>
            </a:r>
            <a:r>
              <a:rPr lang="en-US" sz="2900" i="1" u="sng" dirty="0" err="1">
                <a:solidFill>
                  <a:prstClr val="white">
                    <a:lumMod val="50000"/>
                  </a:prstClr>
                </a:solidFill>
                <a:latin typeface="Arial" charset="0"/>
                <a:cs typeface="Arial" charset="0"/>
              </a:rPr>
              <a:t>index.php</a:t>
            </a:r>
            <a:r>
              <a:rPr lang="en-US" sz="2900" i="1" u="sng" dirty="0">
                <a:solidFill>
                  <a:prstClr val="white">
                    <a:lumMod val="50000"/>
                  </a:prstClr>
                </a:solidFill>
                <a:latin typeface="Arial" charset="0"/>
                <a:cs typeface="Arial" charset="0"/>
              </a:rPr>
              <a:t>/</a:t>
            </a:r>
            <a:r>
              <a:rPr lang="en-US" sz="2900" i="1" u="sng" dirty="0" err="1">
                <a:solidFill>
                  <a:prstClr val="white">
                    <a:lumMod val="50000"/>
                  </a:prstClr>
                </a:solidFill>
                <a:latin typeface="Arial" charset="0"/>
                <a:cs typeface="Arial" charset="0"/>
              </a:rPr>
              <a:t>Password_Storage_Cheat_Sheet</a:t>
            </a:r>
            <a:endParaRPr lang="en-US" sz="2900" i="1" u="sng" dirty="0">
              <a:solidFill>
                <a:prstClr val="white">
                  <a:lumMod val="50000"/>
                </a:prstClr>
              </a:solidFill>
              <a:latin typeface="Arial" charset="0"/>
              <a:cs typeface="Arial" charset="0"/>
            </a:endParaRPr>
          </a:p>
          <a:p>
            <a:pPr>
              <a:spcBef>
                <a:spcPts val="600"/>
              </a:spcBef>
              <a:buBlip>
                <a:blip r:embed="rId3"/>
              </a:buBlip>
            </a:pPr>
            <a:r>
              <a:rPr lang="en-US" sz="3800" dirty="0"/>
              <a:t>Forgot Password Cheat Shee</a:t>
            </a:r>
            <a:r>
              <a:rPr lang="en-US" sz="3600" dirty="0"/>
              <a:t>t</a:t>
            </a:r>
          </a:p>
          <a:p>
            <a:pPr marL="400050" lvl="1" indent="0">
              <a:spcBef>
                <a:spcPts val="600"/>
              </a:spcBef>
              <a:buNone/>
            </a:pPr>
            <a:r>
              <a:rPr lang="en-US" sz="2900" i="1" u="sng" dirty="0">
                <a:solidFill>
                  <a:prstClr val="white">
                    <a:lumMod val="50000"/>
                  </a:prstClr>
                </a:solidFill>
                <a:latin typeface="Arial" charset="0"/>
                <a:cs typeface="Arial" charset="0"/>
              </a:rPr>
              <a:t>https://</a:t>
            </a:r>
            <a:r>
              <a:rPr lang="en-US" sz="2900" i="1" u="sng" dirty="0" err="1">
                <a:solidFill>
                  <a:prstClr val="white">
                    <a:lumMod val="50000"/>
                  </a:prstClr>
                </a:solidFill>
                <a:latin typeface="Arial" charset="0"/>
                <a:cs typeface="Arial" charset="0"/>
              </a:rPr>
              <a:t>www.owasp.org</a:t>
            </a:r>
            <a:r>
              <a:rPr lang="en-US" sz="2900" i="1" u="sng" dirty="0">
                <a:solidFill>
                  <a:prstClr val="white">
                    <a:lumMod val="50000"/>
                  </a:prstClr>
                </a:solidFill>
                <a:latin typeface="Arial" charset="0"/>
                <a:cs typeface="Arial" charset="0"/>
              </a:rPr>
              <a:t>/</a:t>
            </a:r>
            <a:r>
              <a:rPr lang="en-US" sz="2900" i="1" u="sng" dirty="0" err="1">
                <a:solidFill>
                  <a:prstClr val="white">
                    <a:lumMod val="50000"/>
                  </a:prstClr>
                </a:solidFill>
                <a:latin typeface="Arial" charset="0"/>
                <a:cs typeface="Arial" charset="0"/>
              </a:rPr>
              <a:t>index.php</a:t>
            </a:r>
            <a:r>
              <a:rPr lang="en-US" sz="2900" i="1" u="sng" dirty="0">
                <a:solidFill>
                  <a:prstClr val="white">
                    <a:lumMod val="50000"/>
                  </a:prstClr>
                </a:solidFill>
                <a:latin typeface="Arial" charset="0"/>
                <a:cs typeface="Arial" charset="0"/>
              </a:rPr>
              <a:t>/</a:t>
            </a:r>
            <a:r>
              <a:rPr lang="en-US" sz="2900" i="1" u="sng" dirty="0" err="1">
                <a:solidFill>
                  <a:prstClr val="white">
                    <a:lumMod val="50000"/>
                  </a:prstClr>
                </a:solidFill>
                <a:latin typeface="Arial" charset="0"/>
                <a:cs typeface="Arial" charset="0"/>
              </a:rPr>
              <a:t>Forgot_Password_Cheat_Sheet</a:t>
            </a:r>
            <a:endParaRPr lang="en-US" sz="2900" i="1" u="sng" dirty="0">
              <a:solidFill>
                <a:prstClr val="white">
                  <a:lumMod val="50000"/>
                </a:prstClr>
              </a:solidFill>
              <a:latin typeface="Arial" charset="0"/>
              <a:cs typeface="Arial" charset="0"/>
            </a:endParaRPr>
          </a:p>
          <a:p>
            <a:pPr>
              <a:spcBef>
                <a:spcPts val="600"/>
              </a:spcBef>
              <a:buBlip>
                <a:blip r:embed="rId3"/>
              </a:buBlip>
            </a:pPr>
            <a:r>
              <a:rPr lang="en-US" sz="3800" dirty="0"/>
              <a:t>Session Management Cheat Sheet</a:t>
            </a:r>
          </a:p>
          <a:p>
            <a:pPr marL="400050" lvl="1" indent="0">
              <a:spcBef>
                <a:spcPts val="600"/>
              </a:spcBef>
              <a:buNone/>
            </a:pPr>
            <a:r>
              <a:rPr lang="en-US" sz="2900" i="1" u="sng" dirty="0">
                <a:solidFill>
                  <a:prstClr val="white">
                    <a:lumMod val="50000"/>
                  </a:prstClr>
                </a:solidFill>
                <a:latin typeface="Arial" charset="0"/>
                <a:cs typeface="Arial" charset="0"/>
              </a:rPr>
              <a:t>https://</a:t>
            </a:r>
            <a:r>
              <a:rPr lang="en-US" sz="2900" i="1" u="sng" dirty="0" err="1">
                <a:solidFill>
                  <a:prstClr val="white">
                    <a:lumMod val="50000"/>
                  </a:prstClr>
                </a:solidFill>
                <a:latin typeface="Arial" charset="0"/>
                <a:cs typeface="Arial" charset="0"/>
              </a:rPr>
              <a:t>www.owasp.org</a:t>
            </a:r>
            <a:r>
              <a:rPr lang="en-US" sz="2900" i="1" u="sng" dirty="0">
                <a:solidFill>
                  <a:prstClr val="white">
                    <a:lumMod val="50000"/>
                  </a:prstClr>
                </a:solidFill>
                <a:latin typeface="Arial" charset="0"/>
                <a:cs typeface="Arial" charset="0"/>
              </a:rPr>
              <a:t>/</a:t>
            </a:r>
            <a:r>
              <a:rPr lang="en-US" sz="2900" i="1" u="sng" dirty="0" err="1">
                <a:solidFill>
                  <a:prstClr val="white">
                    <a:lumMod val="50000"/>
                  </a:prstClr>
                </a:solidFill>
                <a:latin typeface="Arial" charset="0"/>
                <a:cs typeface="Arial" charset="0"/>
              </a:rPr>
              <a:t>index.php</a:t>
            </a:r>
            <a:r>
              <a:rPr lang="en-US" sz="2900" i="1" u="sng" dirty="0">
                <a:solidFill>
                  <a:prstClr val="white">
                    <a:lumMod val="50000"/>
                  </a:prstClr>
                </a:solidFill>
                <a:latin typeface="Arial" charset="0"/>
                <a:cs typeface="Arial" charset="0"/>
              </a:rPr>
              <a:t>/</a:t>
            </a:r>
            <a:r>
              <a:rPr lang="en-US" sz="2900" i="1" u="sng" dirty="0" err="1">
                <a:solidFill>
                  <a:prstClr val="white">
                    <a:lumMod val="50000"/>
                  </a:prstClr>
                </a:solidFill>
                <a:latin typeface="Arial" charset="0"/>
                <a:cs typeface="Arial" charset="0"/>
              </a:rPr>
              <a:t>Session_Management_Cheat_Sheet</a:t>
            </a:r>
            <a:endParaRPr lang="en-US" sz="2900" i="1" u="sng" dirty="0">
              <a:solidFill>
                <a:prstClr val="white">
                  <a:lumMod val="50000"/>
                </a:prstClr>
              </a:solidFill>
              <a:latin typeface="Arial" charset="0"/>
              <a:cs typeface="Arial" charset="0"/>
            </a:endParaRPr>
          </a:p>
          <a:p>
            <a:pPr>
              <a:spcBef>
                <a:spcPts val="600"/>
              </a:spcBef>
              <a:buBlip>
                <a:blip r:embed="rId3"/>
              </a:buBlip>
            </a:pPr>
            <a:r>
              <a:rPr lang="en-US" sz="3800" dirty="0"/>
              <a:t>ASVS </a:t>
            </a:r>
            <a:r>
              <a:rPr lang="en-US" sz="3800" dirty="0" err="1"/>
              <a:t>AuthN</a:t>
            </a:r>
            <a:r>
              <a:rPr lang="en-US" sz="3800" dirty="0"/>
              <a:t> and Session Requirements</a:t>
            </a:r>
          </a:p>
          <a:p>
            <a:pPr>
              <a:spcBef>
                <a:spcPts val="600"/>
              </a:spcBef>
              <a:buBlip>
                <a:blip r:embed="rId3"/>
              </a:buBlip>
            </a:pPr>
            <a:r>
              <a:rPr lang="en-US" sz="3800" dirty="0"/>
              <a:t>NIST 800-63-3 Digital Authentication Guidelines</a:t>
            </a:r>
          </a:p>
          <a:p>
            <a:pPr marL="0" indent="0">
              <a:spcBef>
                <a:spcPts val="600"/>
              </a:spcBef>
              <a:buNone/>
            </a:pPr>
            <a:r>
              <a:rPr lang="en-US" sz="3600" dirty="0"/>
              <a:t>	</a:t>
            </a:r>
            <a:r>
              <a:rPr lang="en-US" sz="2900" i="1" dirty="0">
                <a:solidFill>
                  <a:schemeClr val="tx1">
                    <a:lumMod val="50000"/>
                    <a:lumOff val="50000"/>
                  </a:schemeClr>
                </a:solidFill>
              </a:rPr>
              <a:t>https://</a:t>
            </a:r>
            <a:r>
              <a:rPr lang="en-US" sz="2900" i="1" dirty="0" err="1">
                <a:solidFill>
                  <a:schemeClr val="tx1">
                    <a:lumMod val="50000"/>
                    <a:lumOff val="50000"/>
                  </a:schemeClr>
                </a:solidFill>
              </a:rPr>
              <a:t>pages.nist.gov</a:t>
            </a:r>
            <a:r>
              <a:rPr lang="en-US" sz="2900" i="1" dirty="0">
                <a:solidFill>
                  <a:schemeClr val="tx1">
                    <a:lumMod val="50000"/>
                    <a:lumOff val="50000"/>
                  </a:schemeClr>
                </a:solidFill>
              </a:rPr>
              <a:t>/800-63-3/sp800-63-3.html   </a:t>
            </a:r>
            <a:endParaRPr lang="en-US" sz="2900" dirty="0"/>
          </a:p>
        </p:txBody>
      </p:sp>
    </p:spTree>
    <p:extLst>
      <p:ext uri="{BB962C8B-B14F-4D97-AF65-F5344CB8AC3E}">
        <p14:creationId xmlns:p14="http://schemas.microsoft.com/office/powerpoint/2010/main" val="3518825258"/>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3125"/>
            <a:ext cx="8229600" cy="857250"/>
          </a:xfrm>
        </p:spPr>
        <p:txBody>
          <a:bodyPr>
            <a:noAutofit/>
          </a:bodyPr>
          <a:lstStyle/>
          <a:p>
            <a:pPr lvl="0" algn="ctr"/>
            <a:r>
              <a:rPr lang="fr-FR" sz="4000" b="1" dirty="0"/>
              <a:t>C7: Enforce Access Control</a:t>
            </a:r>
          </a:p>
        </p:txBody>
      </p:sp>
    </p:spTree>
    <p:extLst>
      <p:ext uri="{BB962C8B-B14F-4D97-AF65-F5344CB8AC3E}">
        <p14:creationId xmlns:p14="http://schemas.microsoft.com/office/powerpoint/2010/main" val="1324595049"/>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53925" y="528320"/>
            <a:ext cx="3236150" cy="34366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685611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Access Control Anti-Patterns</a:t>
            </a:r>
          </a:p>
        </p:txBody>
      </p:sp>
      <p:sp>
        <p:nvSpPr>
          <p:cNvPr id="3" name="Content Placeholder 2"/>
          <p:cNvSpPr>
            <a:spLocks noGrp="1"/>
          </p:cNvSpPr>
          <p:nvPr>
            <p:ph idx="1"/>
          </p:nvPr>
        </p:nvSpPr>
        <p:spPr/>
        <p:txBody>
          <a:bodyPr>
            <a:noAutofit/>
          </a:bodyPr>
          <a:lstStyle/>
          <a:p>
            <a:pPr>
              <a:lnSpc>
                <a:spcPct val="90000"/>
              </a:lnSpc>
              <a:spcBef>
                <a:spcPts val="600"/>
              </a:spcBef>
              <a:buBlip>
                <a:blip r:embed="rId3"/>
              </a:buBlip>
            </a:pPr>
            <a:r>
              <a:rPr lang="en-US" sz="1800" dirty="0"/>
              <a:t>Hard-coded role checks in application code</a:t>
            </a:r>
          </a:p>
          <a:p>
            <a:pPr>
              <a:lnSpc>
                <a:spcPct val="90000"/>
              </a:lnSpc>
              <a:spcBef>
                <a:spcPts val="1200"/>
              </a:spcBef>
              <a:buBlip>
                <a:blip r:embed="rId3"/>
              </a:buBlip>
            </a:pPr>
            <a:r>
              <a:rPr lang="en-US" sz="1800" dirty="0"/>
              <a:t>Lack of centralized access control logic</a:t>
            </a:r>
          </a:p>
          <a:p>
            <a:pPr>
              <a:lnSpc>
                <a:spcPct val="90000"/>
              </a:lnSpc>
              <a:spcBef>
                <a:spcPts val="1200"/>
              </a:spcBef>
              <a:buBlip>
                <a:blip r:embed="rId3"/>
              </a:buBlip>
            </a:pPr>
            <a:r>
              <a:rPr lang="en-US" sz="1800" dirty="0"/>
              <a:t>Untrusted data driving access control decisions</a:t>
            </a:r>
          </a:p>
          <a:p>
            <a:pPr>
              <a:lnSpc>
                <a:spcPct val="90000"/>
              </a:lnSpc>
              <a:spcBef>
                <a:spcPts val="1200"/>
              </a:spcBef>
              <a:buBlip>
                <a:blip r:embed="rId3"/>
              </a:buBlip>
            </a:pPr>
            <a:r>
              <a:rPr lang="en-US" sz="1800" dirty="0"/>
              <a:t>Access control that is “open by default”</a:t>
            </a:r>
          </a:p>
          <a:p>
            <a:pPr>
              <a:lnSpc>
                <a:spcPct val="90000"/>
              </a:lnSpc>
              <a:spcBef>
                <a:spcPts val="1200"/>
              </a:spcBef>
              <a:buBlip>
                <a:blip r:embed="rId3"/>
              </a:buBlip>
            </a:pPr>
            <a:r>
              <a:rPr lang="en-US" sz="1800" dirty="0"/>
              <a:t>Lack of addressing horizontal access control in a standardized way (if at all)</a:t>
            </a:r>
          </a:p>
          <a:p>
            <a:pPr>
              <a:lnSpc>
                <a:spcPct val="90000"/>
              </a:lnSpc>
              <a:spcBef>
                <a:spcPts val="1200"/>
              </a:spcBef>
              <a:buBlip>
                <a:blip r:embed="rId3"/>
              </a:buBlip>
            </a:pPr>
            <a:r>
              <a:rPr lang="en-US" sz="1800" dirty="0"/>
              <a:t>Access control logic that needs to be manually added to every endpoint in code</a:t>
            </a:r>
          </a:p>
          <a:p>
            <a:pPr>
              <a:lnSpc>
                <a:spcPct val="90000"/>
              </a:lnSpc>
              <a:spcBef>
                <a:spcPts val="1200"/>
              </a:spcBef>
              <a:buBlip>
                <a:blip r:embed="rId3"/>
              </a:buBlip>
            </a:pPr>
            <a:r>
              <a:rPr lang="en-US" sz="1800" dirty="0"/>
              <a:t>Access Control that is “sticky” per session</a:t>
            </a:r>
          </a:p>
          <a:p>
            <a:pPr>
              <a:lnSpc>
                <a:spcPct val="90000"/>
              </a:lnSpc>
              <a:spcBef>
                <a:spcPts val="1200"/>
              </a:spcBef>
              <a:buBlip>
                <a:blip r:embed="rId3"/>
              </a:buBlip>
            </a:pPr>
            <a:r>
              <a:rPr lang="en-US" sz="1800" dirty="0"/>
              <a:t>Access Control that requires per-user policy</a:t>
            </a:r>
          </a:p>
        </p:txBody>
      </p:sp>
    </p:spTree>
    <p:extLst>
      <p:ext uri="{BB962C8B-B14F-4D97-AF65-F5344CB8AC3E}">
        <p14:creationId xmlns:p14="http://schemas.microsoft.com/office/powerpoint/2010/main" val="882494616"/>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457200" y="1201116"/>
            <a:ext cx="2592288" cy="360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6400" defTabSz="914400" fontAlgn="ctr">
              <a:spcAft>
                <a:spcPts val="600"/>
              </a:spcAft>
              <a:buClr>
                <a:srgbClr val="FF0000"/>
              </a:buClr>
              <a:buSzPct val="120000"/>
              <a:buFont typeface="Wingdings" panose="05000000000000000000" pitchFamily="2" charset="2"/>
              <a:buChar char="ý"/>
            </a:pPr>
            <a:r>
              <a:rPr lang="fr-FR" sz="1600" b="1" dirty="0">
                <a:solidFill>
                  <a:prstClr val="black"/>
                </a:solidFill>
                <a:latin typeface="+mj-lt"/>
                <a:cs typeface="Arial" panose="020B0604020202020204" pitchFamily="34" charset="0"/>
              </a:rPr>
              <a:t>Hard-</a:t>
            </a:r>
            <a:r>
              <a:rPr lang="fr-FR" sz="1600" b="1" dirty="0" err="1">
                <a:solidFill>
                  <a:prstClr val="black"/>
                </a:solidFill>
                <a:latin typeface="+mj-lt"/>
                <a:cs typeface="Arial" panose="020B0604020202020204" pitchFamily="34" charset="0"/>
              </a:rPr>
              <a:t>coded</a:t>
            </a:r>
            <a:r>
              <a:rPr lang="fr-FR" sz="1600" b="1" dirty="0">
                <a:solidFill>
                  <a:prstClr val="black"/>
                </a:solidFill>
                <a:latin typeface="+mj-lt"/>
                <a:cs typeface="Arial" panose="020B0604020202020204" pitchFamily="34" charset="0"/>
              </a:rPr>
              <a:t> </a:t>
            </a:r>
            <a:r>
              <a:rPr lang="fr-FR" sz="1600" b="1" dirty="0" err="1">
                <a:solidFill>
                  <a:prstClr val="black"/>
                </a:solidFill>
                <a:latin typeface="+mj-lt"/>
                <a:cs typeface="Arial" panose="020B0604020202020204" pitchFamily="34" charset="0"/>
              </a:rPr>
              <a:t>role</a:t>
            </a:r>
            <a:r>
              <a:rPr lang="fr-FR" sz="1600" b="1" dirty="0">
                <a:solidFill>
                  <a:prstClr val="black"/>
                </a:solidFill>
                <a:latin typeface="+mj-lt"/>
                <a:cs typeface="Arial" panose="020B0604020202020204" pitchFamily="34" charset="0"/>
              </a:rPr>
              <a:t> </a:t>
            </a:r>
            <a:r>
              <a:rPr lang="fr-FR" sz="1600" b="1" dirty="0" err="1">
                <a:solidFill>
                  <a:prstClr val="black"/>
                </a:solidFill>
                <a:latin typeface="+mj-lt"/>
                <a:cs typeface="Arial" panose="020B0604020202020204" pitchFamily="34" charset="0"/>
              </a:rPr>
              <a:t>checks</a:t>
            </a:r>
            <a:r>
              <a:rPr lang="fr-FR" sz="1600" b="1" dirty="0">
                <a:solidFill>
                  <a:prstClr val="black"/>
                </a:solidFill>
                <a:latin typeface="+mj-lt"/>
                <a:cs typeface="Arial" panose="020B0604020202020204" pitchFamily="34" charset="0"/>
              </a:rPr>
              <a:t> </a:t>
            </a:r>
          </a:p>
        </p:txBody>
      </p:sp>
      <p:sp>
        <p:nvSpPr>
          <p:cNvPr id="8" name="Rectangle 7"/>
          <p:cNvSpPr/>
          <p:nvPr/>
        </p:nvSpPr>
        <p:spPr bwMode="auto">
          <a:xfrm>
            <a:off x="457200" y="2852732"/>
            <a:ext cx="2592288" cy="360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spcBef>
                <a:spcPts val="600"/>
              </a:spcBef>
              <a:spcAft>
                <a:spcPts val="600"/>
              </a:spcAft>
              <a:buClr>
                <a:srgbClr val="00B050"/>
              </a:buClr>
              <a:buSzPct val="120000"/>
              <a:buFont typeface="Wingdings" panose="05000000000000000000" pitchFamily="2" charset="2"/>
              <a:buChar char="þ"/>
            </a:pPr>
            <a:r>
              <a:rPr lang="en-US" sz="1600" b="1" dirty="0">
                <a:solidFill>
                  <a:prstClr val="black"/>
                </a:solidFill>
                <a:cs typeface="Arial" panose="020B0604020202020204" pitchFamily="34" charset="0"/>
              </a:rPr>
              <a:t>RBAC</a:t>
            </a:r>
            <a:endParaRPr lang="fr-FR" sz="1600" b="1" dirty="0">
              <a:solidFill>
                <a:prstClr val="black"/>
              </a:solidFill>
              <a:cs typeface="Arial" panose="020B0604020202020204" pitchFamily="34" charset="0"/>
            </a:endParaRPr>
          </a:p>
        </p:txBody>
      </p:sp>
      <p:sp>
        <p:nvSpPr>
          <p:cNvPr id="9" name="Title 2"/>
          <p:cNvSpPr>
            <a:spLocks noGrp="1"/>
          </p:cNvSpPr>
          <p:nvPr>
            <p:ph type="title"/>
          </p:nvPr>
        </p:nvSpPr>
        <p:spPr>
          <a:xfrm>
            <a:off x="457200" y="205979"/>
            <a:ext cx="8229600" cy="857250"/>
          </a:xfrm>
        </p:spPr>
        <p:txBody>
          <a:bodyPr/>
          <a:lstStyle/>
          <a:p>
            <a:r>
              <a:rPr lang="en-US" dirty="0"/>
              <a:t>RBAC (Role Based Access Control)</a:t>
            </a:r>
          </a:p>
        </p:txBody>
      </p:sp>
      <p:sp>
        <p:nvSpPr>
          <p:cNvPr id="11" name="Rectangle 2"/>
          <p:cNvSpPr>
            <a:spLocks noChangeArrowheads="1"/>
          </p:cNvSpPr>
          <p:nvPr/>
        </p:nvSpPr>
        <p:spPr bwMode="auto">
          <a:xfrm>
            <a:off x="457200" y="1580418"/>
            <a:ext cx="8229600" cy="73866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solidFill>
                  <a:srgbClr val="008800"/>
                </a:solidFill>
                <a:latin typeface="Consolas" panose="020B0609020204030204" pitchFamily="49" charset="0"/>
                <a:cs typeface="Consolas" panose="020B0609020204030204" pitchFamily="49" charset="0"/>
              </a:rPr>
              <a:t>if</a:t>
            </a:r>
            <a:r>
              <a:rPr lang="en-US" sz="1400" b="1" dirty="0">
                <a:latin typeface="Consolas" panose="020B0609020204030204" pitchFamily="49" charset="0"/>
                <a:cs typeface="Consolas" panose="020B0609020204030204" pitchFamily="49" charset="0"/>
              </a:rPr>
              <a:t> (</a:t>
            </a:r>
            <a:r>
              <a:rPr lang="en-US" sz="1400" b="1" dirty="0" err="1">
                <a:latin typeface="Consolas" panose="020B0609020204030204" pitchFamily="49" charset="0"/>
                <a:cs typeface="Consolas" panose="020B0609020204030204" pitchFamily="49" charset="0"/>
              </a:rPr>
              <a:t>user.</a:t>
            </a:r>
            <a:r>
              <a:rPr lang="en-US" sz="1400" b="1" dirty="0" err="1">
                <a:solidFill>
                  <a:srgbClr val="0000CC"/>
                </a:solidFill>
                <a:latin typeface="Consolas" panose="020B0609020204030204" pitchFamily="49" charset="0"/>
                <a:cs typeface="Consolas" panose="020B0609020204030204" pitchFamily="49" charset="0"/>
              </a:rPr>
              <a:t>hasRole</a:t>
            </a:r>
            <a:r>
              <a:rPr lang="en-US" sz="1400" b="1" dirty="0">
                <a:latin typeface="Consolas" panose="020B0609020204030204" pitchFamily="49" charset="0"/>
                <a:cs typeface="Consolas" panose="020B0609020204030204" pitchFamily="49" charset="0"/>
              </a:rPr>
              <a:t>("ADMIN")) || (</a:t>
            </a:r>
            <a:r>
              <a:rPr lang="en-US" sz="1400" b="1" dirty="0" err="1">
                <a:latin typeface="Consolas" panose="020B0609020204030204" pitchFamily="49" charset="0"/>
                <a:cs typeface="Consolas" panose="020B0609020204030204" pitchFamily="49" charset="0"/>
              </a:rPr>
              <a:t>user.</a:t>
            </a:r>
            <a:r>
              <a:rPr lang="en-US" sz="1400" b="1" dirty="0" err="1">
                <a:solidFill>
                  <a:srgbClr val="0000CC"/>
                </a:solidFill>
                <a:latin typeface="Consolas" panose="020B0609020204030204" pitchFamily="49" charset="0"/>
                <a:cs typeface="Consolas" panose="020B0609020204030204" pitchFamily="49" charset="0"/>
              </a:rPr>
              <a:t>hasRole</a:t>
            </a:r>
            <a:r>
              <a:rPr lang="en-US" sz="1400" b="1" dirty="0">
                <a:latin typeface="Consolas" panose="020B0609020204030204" pitchFamily="49" charset="0"/>
                <a:cs typeface="Consolas" panose="020B0609020204030204" pitchFamily="49" charset="0"/>
              </a:rPr>
              <a:t>("MANAGER")) {</a:t>
            </a:r>
          </a:p>
          <a:p>
            <a:r>
              <a:rPr lang="en-US" sz="1400" b="1" dirty="0">
                <a:latin typeface="Consolas" panose="020B0609020204030204" pitchFamily="49" charset="0"/>
                <a:cs typeface="Consolas" panose="020B0609020204030204" pitchFamily="49" charset="0"/>
              </a:rPr>
              <a:t>	</a:t>
            </a:r>
            <a:r>
              <a:rPr lang="en-US" sz="1400" b="1" dirty="0" err="1">
                <a:latin typeface="Consolas" panose="020B0609020204030204" pitchFamily="49" charset="0"/>
                <a:cs typeface="Consolas" panose="020B0609020204030204" pitchFamily="49" charset="0"/>
              </a:rPr>
              <a:t>deleteAccount</a:t>
            </a:r>
            <a:r>
              <a:rPr lang="en-US" sz="1400" b="1" dirty="0">
                <a:latin typeface="Consolas" panose="020B0609020204030204" pitchFamily="49" charset="0"/>
                <a:cs typeface="Consolas" panose="020B0609020204030204" pitchFamily="49" charset="0"/>
              </a:rPr>
              <a:t>();</a:t>
            </a:r>
          </a:p>
          <a:p>
            <a:r>
              <a:rPr lang="en-US" sz="1400" b="1" dirty="0">
                <a:latin typeface="Consolas" panose="020B0609020204030204" pitchFamily="49" charset="0"/>
                <a:cs typeface="Consolas" panose="020B0609020204030204" pitchFamily="49" charset="0"/>
              </a:rPr>
              <a:t>}</a:t>
            </a:r>
          </a:p>
        </p:txBody>
      </p:sp>
      <p:sp>
        <p:nvSpPr>
          <p:cNvPr id="12" name="Rectangle 2"/>
          <p:cNvSpPr>
            <a:spLocks noChangeArrowheads="1"/>
          </p:cNvSpPr>
          <p:nvPr/>
        </p:nvSpPr>
        <p:spPr bwMode="auto">
          <a:xfrm>
            <a:off x="457200" y="3228516"/>
            <a:ext cx="8229600" cy="73866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solidFill>
                  <a:srgbClr val="008800"/>
                </a:solidFill>
                <a:latin typeface="Consolas" panose="020B0609020204030204" pitchFamily="49" charset="0"/>
                <a:cs typeface="Consolas" panose="020B0609020204030204" pitchFamily="49" charset="0"/>
              </a:rPr>
              <a:t>if</a:t>
            </a:r>
            <a:r>
              <a:rPr lang="en-US" sz="1400" b="1" dirty="0">
                <a:latin typeface="Consolas" panose="020B0609020204030204" pitchFamily="49" charset="0"/>
                <a:cs typeface="Consolas" panose="020B0609020204030204" pitchFamily="49" charset="0"/>
              </a:rPr>
              <a:t> (</a:t>
            </a:r>
            <a:r>
              <a:rPr lang="en-US" sz="1400" b="1" dirty="0" err="1">
                <a:latin typeface="Consolas" panose="020B0609020204030204" pitchFamily="49" charset="0"/>
                <a:cs typeface="Consolas" panose="020B0609020204030204" pitchFamily="49" charset="0"/>
              </a:rPr>
              <a:t>user.</a:t>
            </a:r>
            <a:r>
              <a:rPr lang="en-US" sz="1400" b="1" dirty="0" err="1">
                <a:solidFill>
                  <a:srgbClr val="0000CC"/>
                </a:solidFill>
                <a:latin typeface="Consolas" panose="020B0609020204030204" pitchFamily="49" charset="0"/>
                <a:cs typeface="Consolas" panose="020B0609020204030204" pitchFamily="49" charset="0"/>
              </a:rPr>
              <a:t>hasAccess</a:t>
            </a:r>
            <a:r>
              <a:rPr lang="en-US" sz="1400" b="1" dirty="0">
                <a:latin typeface="Consolas" panose="020B0609020204030204" pitchFamily="49" charset="0"/>
                <a:cs typeface="Consolas" panose="020B0609020204030204" pitchFamily="49" charset="0"/>
              </a:rPr>
              <a:t>("DELETE_ACCOUNT")) {</a:t>
            </a:r>
          </a:p>
          <a:p>
            <a:r>
              <a:rPr lang="en-US" sz="1400" b="1" dirty="0">
                <a:latin typeface="Consolas" panose="020B0609020204030204" pitchFamily="49" charset="0"/>
                <a:cs typeface="Consolas" panose="020B0609020204030204" pitchFamily="49" charset="0"/>
              </a:rPr>
              <a:t>	</a:t>
            </a:r>
            <a:r>
              <a:rPr lang="en-US" sz="1400" b="1" dirty="0" err="1">
                <a:latin typeface="Consolas" panose="020B0609020204030204" pitchFamily="49" charset="0"/>
                <a:cs typeface="Consolas" panose="020B0609020204030204" pitchFamily="49" charset="0"/>
              </a:rPr>
              <a:t>deleteAccount</a:t>
            </a:r>
            <a:r>
              <a:rPr lang="en-US" sz="1400" b="1" dirty="0">
                <a:latin typeface="Consolas" panose="020B0609020204030204" pitchFamily="49" charset="0"/>
                <a:cs typeface="Consolas" panose="020B0609020204030204" pitchFamily="49" charset="0"/>
              </a:rPr>
              <a:t>();</a:t>
            </a:r>
          </a:p>
          <a:p>
            <a:r>
              <a:rPr lang="en-US" sz="1400" b="1"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07052601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Microsoft SDL for waterfall</a:t>
            </a:r>
          </a:p>
        </p:txBody>
      </p:sp>
      <p:sp>
        <p:nvSpPr>
          <p:cNvPr id="4" name="Content Placeholder 3"/>
          <p:cNvSpPr>
            <a:spLocks noGrp="1"/>
          </p:cNvSpPr>
          <p:nvPr>
            <p:ph idx="1"/>
          </p:nvPr>
        </p:nvSpPr>
        <p:spPr/>
        <p:txBody>
          <a:bodyPr/>
          <a:lstStyle/>
          <a:p>
            <a:endParaRPr lang="en-US"/>
          </a:p>
        </p:txBody>
      </p:sp>
      <p:pic>
        <p:nvPicPr>
          <p:cNvPr id="3" name="Shape 195"/>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485369" y="1200149"/>
            <a:ext cx="6873597" cy="3117017"/>
          </a:xfrm>
          <a:prstGeom prst="rect">
            <a:avLst/>
          </a:prstGeom>
          <a:noFill/>
          <a:ln>
            <a:noFill/>
          </a:ln>
        </p:spPr>
      </p:pic>
    </p:spTree>
    <p:extLst>
      <p:ext uri="{BB962C8B-B14F-4D97-AF65-F5344CB8AC3E}">
        <p14:creationId xmlns:p14="http://schemas.microsoft.com/office/powerpoint/2010/main" val="1473165637"/>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ASP.NET Roles vs Claims Authorization</a:t>
            </a:r>
          </a:p>
        </p:txBody>
      </p:sp>
      <p:sp>
        <p:nvSpPr>
          <p:cNvPr id="4" name="Slide Number Placeholder 3"/>
          <p:cNvSpPr>
            <a:spLocks noGrp="1"/>
          </p:cNvSpPr>
          <p:nvPr>
            <p:ph type="sldNum" sz="quarter" idx="4294967295"/>
          </p:nvPr>
        </p:nvSpPr>
        <p:spPr>
          <a:xfrm>
            <a:off x="8801100" y="4767263"/>
            <a:ext cx="342900" cy="274637"/>
          </a:xfrm>
          <a:prstGeom prst="rect">
            <a:avLst/>
          </a:prstGeom>
        </p:spPr>
        <p:txBody>
          <a:bodyPr/>
          <a:lstStyle/>
          <a:p>
            <a:fld id="{9B76E54B-5BBA-9541-9CDA-30D09F65C9FC}" type="slidenum">
              <a:rPr lang="en-US" smtClean="0"/>
              <a:t>70</a:t>
            </a:fld>
            <a:endParaRPr lang="en-US"/>
          </a:p>
        </p:txBody>
      </p:sp>
      <p:sp>
        <p:nvSpPr>
          <p:cNvPr id="5" name="Rectangle 2"/>
          <p:cNvSpPr>
            <a:spLocks noChangeArrowheads="1"/>
          </p:cNvSpPr>
          <p:nvPr/>
        </p:nvSpPr>
        <p:spPr bwMode="auto">
          <a:xfrm>
            <a:off x="445703" y="1518754"/>
            <a:ext cx="8229600" cy="114646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spcBef>
                <a:spcPts val="450"/>
              </a:spcBef>
            </a:pPr>
            <a:r>
              <a:rPr lang="en-US" sz="1400" b="1" dirty="0">
                <a:latin typeface="Consolas" panose="020B0609020204030204" pitchFamily="49" charset="0"/>
                <a:ea typeface="Courier New" charset="0"/>
                <a:cs typeface="Consolas" panose="020B0609020204030204" pitchFamily="49" charset="0"/>
              </a:rPr>
              <a:t>[Authorize(Roles = "Jedi", "</a:t>
            </a:r>
            <a:r>
              <a:rPr lang="en-US" sz="1400" b="1" dirty="0" err="1">
                <a:latin typeface="Consolas" panose="020B0609020204030204" pitchFamily="49" charset="0"/>
                <a:ea typeface="Courier New" charset="0"/>
                <a:cs typeface="Consolas" panose="020B0609020204030204" pitchFamily="49" charset="0"/>
              </a:rPr>
              <a:t>Sith</a:t>
            </a:r>
            <a:r>
              <a:rPr lang="en-US" sz="1400" b="1" dirty="0">
                <a:latin typeface="Consolas" panose="020B0609020204030204" pitchFamily="49" charset="0"/>
                <a:ea typeface="Courier New" charset="0"/>
                <a:cs typeface="Consolas" panose="020B0609020204030204" pitchFamily="49" charset="0"/>
              </a:rPr>
              <a:t>")] </a:t>
            </a:r>
          </a:p>
          <a:p>
            <a:pPr>
              <a:spcBef>
                <a:spcPts val="450"/>
              </a:spcBef>
            </a:pPr>
            <a:r>
              <a:rPr lang="en-US" sz="1400" b="1" dirty="0">
                <a:solidFill>
                  <a:srgbClr val="008800"/>
                </a:solidFill>
                <a:latin typeface="Consolas" panose="020B0609020204030204" pitchFamily="49" charset="0"/>
                <a:cs typeface="Consolas" panose="020B0609020204030204" pitchFamily="49" charset="0"/>
              </a:rPr>
              <a:t>public</a:t>
            </a:r>
            <a:r>
              <a:rPr lang="en-US" sz="1400" b="1" dirty="0">
                <a:latin typeface="Consolas" panose="020B0609020204030204" pitchFamily="49" charset="0"/>
                <a:ea typeface="Courier New" charset="0"/>
                <a:cs typeface="Consolas" panose="020B0609020204030204" pitchFamily="49" charset="0"/>
              </a:rPr>
              <a:t> </a:t>
            </a:r>
            <a:r>
              <a:rPr lang="en-US" sz="1400" b="1" dirty="0" err="1">
                <a:latin typeface="Consolas" panose="020B0609020204030204" pitchFamily="49" charset="0"/>
                <a:ea typeface="Courier New" charset="0"/>
                <a:cs typeface="Consolas" panose="020B0609020204030204" pitchFamily="49" charset="0"/>
              </a:rPr>
              <a:t>ActionResult</a:t>
            </a:r>
            <a:r>
              <a:rPr lang="en-US" sz="1400" b="1" dirty="0">
                <a:latin typeface="Consolas" panose="020B0609020204030204" pitchFamily="49" charset="0"/>
                <a:ea typeface="Courier New" charset="0"/>
                <a:cs typeface="Consolas" panose="020B0609020204030204" pitchFamily="49" charset="0"/>
              </a:rPr>
              <a:t> </a:t>
            </a:r>
            <a:r>
              <a:rPr lang="en-US" sz="1400" b="1" dirty="0" err="1">
                <a:latin typeface="Consolas" panose="020B0609020204030204" pitchFamily="49" charset="0"/>
                <a:ea typeface="Courier New" charset="0"/>
                <a:cs typeface="Consolas" panose="020B0609020204030204" pitchFamily="49" charset="0"/>
              </a:rPr>
              <a:t>WieldLightsaber</a:t>
            </a:r>
            <a:r>
              <a:rPr lang="en-US" sz="1400" b="1" dirty="0">
                <a:latin typeface="Consolas" panose="020B0609020204030204" pitchFamily="49" charset="0"/>
                <a:ea typeface="Courier New" charset="0"/>
                <a:cs typeface="Consolas" panose="020B0609020204030204" pitchFamily="49" charset="0"/>
              </a:rPr>
              <a:t>(){ </a:t>
            </a:r>
          </a:p>
          <a:p>
            <a:pPr>
              <a:spcBef>
                <a:spcPts val="450"/>
              </a:spcBef>
            </a:pPr>
            <a:r>
              <a:rPr lang="en-US" sz="1400" b="1" dirty="0">
                <a:latin typeface="Consolas" panose="020B0609020204030204" pitchFamily="49" charset="0"/>
                <a:ea typeface="Courier New" charset="0"/>
                <a:cs typeface="Consolas" panose="020B0609020204030204" pitchFamily="49" charset="0"/>
              </a:rPr>
              <a:t>	return View(); </a:t>
            </a:r>
          </a:p>
          <a:p>
            <a:pPr>
              <a:spcBef>
                <a:spcPts val="450"/>
              </a:spcBef>
            </a:pPr>
            <a:r>
              <a:rPr lang="en-US" sz="1400" b="1" dirty="0">
                <a:latin typeface="Consolas" panose="020B0609020204030204" pitchFamily="49" charset="0"/>
                <a:ea typeface="Courier New" charset="0"/>
                <a:cs typeface="Consolas" panose="020B0609020204030204" pitchFamily="49" charset="0"/>
              </a:rPr>
              <a:t>}</a:t>
            </a:r>
          </a:p>
        </p:txBody>
      </p:sp>
      <p:sp>
        <p:nvSpPr>
          <p:cNvPr id="7" name="Rectangle 6"/>
          <p:cNvSpPr/>
          <p:nvPr/>
        </p:nvSpPr>
        <p:spPr bwMode="auto">
          <a:xfrm>
            <a:off x="445703" y="1156446"/>
            <a:ext cx="2734574" cy="360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just" defTabSz="914400" fontAlgn="ctr">
              <a:spcBef>
                <a:spcPts val="600"/>
              </a:spcBef>
              <a:spcAft>
                <a:spcPts val="600"/>
              </a:spcAft>
              <a:buClr>
                <a:srgbClr val="00B050"/>
              </a:buClr>
              <a:buSzPct val="120000"/>
            </a:pPr>
            <a:r>
              <a:rPr lang="fr-FR" sz="1600" b="1" dirty="0" err="1">
                <a:solidFill>
                  <a:prstClr val="black"/>
                </a:solidFill>
                <a:cs typeface="Arial" panose="020B0604020202020204" pitchFamily="34" charset="0"/>
              </a:rPr>
              <a:t>Role</a:t>
            </a:r>
            <a:r>
              <a:rPr lang="fr-FR" sz="1600" b="1" dirty="0">
                <a:solidFill>
                  <a:prstClr val="black"/>
                </a:solidFill>
                <a:cs typeface="Arial" panose="020B0604020202020204" pitchFamily="34" charset="0"/>
              </a:rPr>
              <a:t> </a:t>
            </a:r>
            <a:r>
              <a:rPr lang="fr-FR" sz="1600" b="1" dirty="0" err="1">
                <a:solidFill>
                  <a:prstClr val="black"/>
                </a:solidFill>
                <a:cs typeface="Arial" panose="020B0604020202020204" pitchFamily="34" charset="0"/>
              </a:rPr>
              <a:t>Based</a:t>
            </a:r>
            <a:r>
              <a:rPr lang="fr-FR" sz="1600" b="1" dirty="0">
                <a:solidFill>
                  <a:prstClr val="black"/>
                </a:solidFill>
                <a:cs typeface="Arial" panose="020B0604020202020204" pitchFamily="34" charset="0"/>
              </a:rPr>
              <a:t> </a:t>
            </a:r>
            <a:r>
              <a:rPr lang="en-US" sz="1600" b="1" dirty="0">
                <a:solidFill>
                  <a:prstClr val="black"/>
                </a:solidFill>
                <a:cs typeface="Arial" panose="020B0604020202020204" pitchFamily="34" charset="0"/>
              </a:rPr>
              <a:t>Authorization</a:t>
            </a:r>
            <a:endParaRPr lang="fr-FR" sz="1600" b="1" dirty="0">
              <a:solidFill>
                <a:prstClr val="black"/>
              </a:solidFill>
              <a:cs typeface="Arial" panose="020B0604020202020204" pitchFamily="34" charset="0"/>
            </a:endParaRPr>
          </a:p>
        </p:txBody>
      </p:sp>
      <p:sp>
        <p:nvSpPr>
          <p:cNvPr id="8" name="Rectangle 2"/>
          <p:cNvSpPr>
            <a:spLocks noChangeArrowheads="1"/>
          </p:cNvSpPr>
          <p:nvPr/>
        </p:nvSpPr>
        <p:spPr bwMode="auto">
          <a:xfrm>
            <a:off x="445703" y="3119925"/>
            <a:ext cx="8229600" cy="114646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spcBef>
                <a:spcPts val="450"/>
              </a:spcBef>
            </a:pPr>
            <a:r>
              <a:rPr lang="en-US" sz="1400" b="1" dirty="0">
                <a:latin typeface="Courier New" charset="0"/>
                <a:ea typeface="Courier New" charset="0"/>
                <a:cs typeface="Courier New" charset="0"/>
              </a:rPr>
              <a:t>[</a:t>
            </a:r>
            <a:r>
              <a:rPr lang="en-US" sz="1400" b="1" dirty="0" err="1">
                <a:latin typeface="Courier New" charset="0"/>
                <a:ea typeface="Courier New" charset="0"/>
                <a:cs typeface="Courier New" charset="0"/>
              </a:rPr>
              <a:t>ClaimAuthorize</a:t>
            </a:r>
            <a:r>
              <a:rPr lang="en-US" sz="1400" b="1" dirty="0">
                <a:latin typeface="Courier New" charset="0"/>
                <a:ea typeface="Courier New" charset="0"/>
                <a:cs typeface="Courier New" charset="0"/>
              </a:rPr>
              <a:t>(Permission="</a:t>
            </a:r>
            <a:r>
              <a:rPr lang="en-US" sz="1400" b="1" dirty="0" err="1">
                <a:latin typeface="Courier New" charset="0"/>
                <a:ea typeface="Courier New" charset="0"/>
                <a:cs typeface="Courier New" charset="0"/>
              </a:rPr>
              <a:t>CanWieldLightsaber</a:t>
            </a:r>
            <a:r>
              <a:rPr lang="en-US" sz="1400" b="1" dirty="0">
                <a:latin typeface="Courier New" charset="0"/>
                <a:ea typeface="Courier New" charset="0"/>
                <a:cs typeface="Courier New" charset="0"/>
              </a:rPr>
              <a:t>")] </a:t>
            </a:r>
          </a:p>
          <a:p>
            <a:pPr>
              <a:spcBef>
                <a:spcPts val="450"/>
              </a:spcBef>
            </a:pPr>
            <a:r>
              <a:rPr lang="en-US" sz="1400" b="1" dirty="0">
                <a:solidFill>
                  <a:srgbClr val="008800"/>
                </a:solidFill>
                <a:latin typeface="Courier New" panose="02070309020205020404" pitchFamily="49" charset="0"/>
                <a:cs typeface="Courier New" panose="02070309020205020404" pitchFamily="49" charset="0"/>
              </a:rPr>
              <a:t>public</a:t>
            </a:r>
            <a:r>
              <a:rPr lang="en-US" sz="1400" b="1" dirty="0">
                <a:latin typeface="Courier New" charset="0"/>
                <a:ea typeface="Courier New" charset="0"/>
                <a:cs typeface="Courier New" charset="0"/>
              </a:rPr>
              <a:t> </a:t>
            </a:r>
            <a:r>
              <a:rPr lang="en-US" sz="1400" b="1" dirty="0" err="1">
                <a:latin typeface="Courier New" charset="0"/>
                <a:ea typeface="Courier New" charset="0"/>
                <a:cs typeface="Courier New" charset="0"/>
              </a:rPr>
              <a:t>ActionResult</a:t>
            </a:r>
            <a:r>
              <a:rPr lang="en-US" sz="1400" b="1" dirty="0">
                <a:latin typeface="Courier New" charset="0"/>
                <a:ea typeface="Courier New" charset="0"/>
                <a:cs typeface="Courier New" charset="0"/>
              </a:rPr>
              <a:t> </a:t>
            </a:r>
            <a:r>
              <a:rPr lang="en-US" sz="1400" b="1" dirty="0" err="1">
                <a:latin typeface="Courier New" charset="0"/>
                <a:ea typeface="Courier New" charset="0"/>
                <a:cs typeface="Courier New" charset="0"/>
              </a:rPr>
              <a:t>WieldLightsaber</a:t>
            </a:r>
            <a:r>
              <a:rPr lang="en-US" sz="1400" b="1" dirty="0">
                <a:latin typeface="Courier New" charset="0"/>
                <a:ea typeface="Courier New" charset="0"/>
                <a:cs typeface="Courier New" charset="0"/>
              </a:rPr>
              <a:t>(){ </a:t>
            </a:r>
          </a:p>
          <a:p>
            <a:pPr>
              <a:spcBef>
                <a:spcPts val="450"/>
              </a:spcBef>
            </a:pPr>
            <a:r>
              <a:rPr lang="en-US" sz="1400" b="1" dirty="0">
                <a:latin typeface="Courier New" charset="0"/>
                <a:ea typeface="Courier New" charset="0"/>
                <a:cs typeface="Courier New" charset="0"/>
              </a:rPr>
              <a:t>	return View(); </a:t>
            </a:r>
          </a:p>
          <a:p>
            <a:pPr>
              <a:spcBef>
                <a:spcPts val="450"/>
              </a:spcBef>
            </a:pPr>
            <a:r>
              <a:rPr lang="en-US" sz="1400" b="1" dirty="0">
                <a:latin typeface="Courier New" charset="0"/>
                <a:ea typeface="Courier New" charset="0"/>
                <a:cs typeface="Courier New" charset="0"/>
              </a:rPr>
              <a:t>}</a:t>
            </a:r>
          </a:p>
        </p:txBody>
      </p:sp>
      <p:sp>
        <p:nvSpPr>
          <p:cNvPr id="9" name="Rectangle 8"/>
          <p:cNvSpPr/>
          <p:nvPr/>
        </p:nvSpPr>
        <p:spPr bwMode="auto">
          <a:xfrm>
            <a:off x="445703" y="2766391"/>
            <a:ext cx="2734574" cy="360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just" defTabSz="914400" fontAlgn="ctr">
              <a:spcBef>
                <a:spcPts val="600"/>
              </a:spcBef>
              <a:spcAft>
                <a:spcPts val="600"/>
              </a:spcAft>
              <a:buClr>
                <a:srgbClr val="00B050"/>
              </a:buClr>
              <a:buSzPct val="120000"/>
            </a:pPr>
            <a:r>
              <a:rPr lang="fr-FR" sz="1600" b="1" dirty="0">
                <a:solidFill>
                  <a:prstClr val="black"/>
                </a:solidFill>
                <a:cs typeface="Arial" panose="020B0604020202020204" pitchFamily="34" charset="0"/>
              </a:rPr>
              <a:t>Claim </a:t>
            </a:r>
            <a:r>
              <a:rPr lang="fr-FR" sz="1600" b="1" dirty="0" err="1">
                <a:solidFill>
                  <a:prstClr val="black"/>
                </a:solidFill>
                <a:cs typeface="Arial" panose="020B0604020202020204" pitchFamily="34" charset="0"/>
              </a:rPr>
              <a:t>Based</a:t>
            </a:r>
            <a:r>
              <a:rPr lang="fr-FR" sz="1600" b="1" dirty="0">
                <a:solidFill>
                  <a:prstClr val="black"/>
                </a:solidFill>
                <a:cs typeface="Arial" panose="020B0604020202020204" pitchFamily="34" charset="0"/>
              </a:rPr>
              <a:t> </a:t>
            </a:r>
            <a:r>
              <a:rPr lang="en-US" sz="1600" b="1" dirty="0">
                <a:solidFill>
                  <a:prstClr val="black"/>
                </a:solidFill>
                <a:cs typeface="Arial" panose="020B0604020202020204" pitchFamily="34" charset="0"/>
              </a:rPr>
              <a:t>Authorization</a:t>
            </a:r>
            <a:endParaRPr lang="fr-FR" sz="1600" b="1" dirty="0">
              <a:solidFill>
                <a:prstClr val="black"/>
              </a:solidFill>
              <a:cs typeface="Arial" panose="020B0604020202020204" pitchFamily="34" charset="0"/>
            </a:endParaRPr>
          </a:p>
        </p:txBody>
      </p:sp>
    </p:spTree>
    <p:extLst>
      <p:ext uri="{BB962C8B-B14F-4D97-AF65-F5344CB8AC3E}">
        <p14:creationId xmlns:p14="http://schemas.microsoft.com/office/powerpoint/2010/main" val="935847156"/>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7200" y="946860"/>
            <a:ext cx="4960620" cy="261610"/>
          </a:xfrm>
          <a:prstGeom prst="rect">
            <a:avLst/>
          </a:prstGeom>
        </p:spPr>
        <p:txBody>
          <a:bodyPr wrap="square">
            <a:spAutoFit/>
          </a:bodyPr>
          <a:lstStyle/>
          <a:p>
            <a:r>
              <a:rPr lang="en-US" sz="1100" i="1" u="sng" dirty="0">
                <a:solidFill>
                  <a:schemeClr val="bg1">
                    <a:lumMod val="50000"/>
                  </a:schemeClr>
                </a:solidFill>
                <a:latin typeface="Arial" charset="0"/>
                <a:cs typeface="Arial" charset="0"/>
              </a:rPr>
              <a:t>http://shiro.apache.org/</a:t>
            </a:r>
            <a:endParaRPr lang="fr-FR" sz="1100" i="1" u="sng" dirty="0">
              <a:solidFill>
                <a:schemeClr val="bg1">
                  <a:lumMod val="50000"/>
                </a:schemeClr>
              </a:solidFill>
            </a:endParaRPr>
          </a:p>
        </p:txBody>
      </p:sp>
      <p:sp>
        <p:nvSpPr>
          <p:cNvPr id="7" name="Rectangle 6"/>
          <p:cNvSpPr/>
          <p:nvPr/>
        </p:nvSpPr>
        <p:spPr bwMode="auto">
          <a:xfrm>
            <a:off x="457200" y="1912269"/>
            <a:ext cx="8229601" cy="360031"/>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spcBef>
                <a:spcPts val="600"/>
              </a:spcBef>
              <a:spcAft>
                <a:spcPts val="600"/>
              </a:spcAft>
              <a:buClr>
                <a:srgbClr val="00B050"/>
              </a:buClr>
              <a:buSzPct val="120000"/>
              <a:buFont typeface="Wingdings" panose="05000000000000000000" pitchFamily="2" charset="2"/>
              <a:buChar char="þ"/>
            </a:pPr>
            <a:r>
              <a:rPr lang="fr-FR" sz="1600" b="1" dirty="0">
                <a:solidFill>
                  <a:prstClr val="black"/>
                </a:solidFill>
                <a:cs typeface="Arial" panose="020B0604020202020204" pitchFamily="34" charset="0"/>
              </a:rPr>
              <a:t>Check if </a:t>
            </a:r>
            <a:r>
              <a:rPr lang="en-US" sz="1600" b="1" dirty="0">
                <a:solidFill>
                  <a:prstClr val="black"/>
                </a:solidFill>
                <a:cs typeface="Arial" panose="020B0604020202020204" pitchFamily="34" charset="0"/>
              </a:rPr>
              <a:t>the current use have specific role or not:</a:t>
            </a:r>
            <a:endParaRPr lang="fr-FR" sz="1600" b="1" dirty="0">
              <a:solidFill>
                <a:prstClr val="black"/>
              </a:solidFill>
              <a:cs typeface="Arial" panose="020B0604020202020204" pitchFamily="34" charset="0"/>
            </a:endParaRPr>
          </a:p>
        </p:txBody>
      </p:sp>
      <p:sp>
        <p:nvSpPr>
          <p:cNvPr id="8" name="Rectangle 2"/>
          <p:cNvSpPr>
            <a:spLocks noChangeArrowheads="1"/>
          </p:cNvSpPr>
          <p:nvPr/>
        </p:nvSpPr>
        <p:spPr bwMode="auto">
          <a:xfrm>
            <a:off x="457200" y="2304000"/>
            <a:ext cx="8229600" cy="116955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solidFill>
                  <a:srgbClr val="008800"/>
                </a:solidFill>
                <a:latin typeface="Consolas" panose="020B0609020204030204" pitchFamily="49" charset="0"/>
                <a:cs typeface="Consolas" panose="020B0609020204030204" pitchFamily="49" charset="0"/>
              </a:rPr>
              <a:t>if</a:t>
            </a:r>
            <a:r>
              <a:rPr lang="en-US" sz="1400" b="1" dirty="0">
                <a:latin typeface="Consolas" panose="020B0609020204030204" pitchFamily="49" charset="0"/>
                <a:cs typeface="Consolas" panose="020B0609020204030204" pitchFamily="49" charset="0"/>
              </a:rPr>
              <a:t> ( </a:t>
            </a:r>
            <a:r>
              <a:rPr lang="en-US" sz="1400" b="1" dirty="0" err="1">
                <a:latin typeface="Consolas" panose="020B0609020204030204" pitchFamily="49" charset="0"/>
                <a:cs typeface="Consolas" panose="020B0609020204030204" pitchFamily="49" charset="0"/>
              </a:rPr>
              <a:t>currentUser.</a:t>
            </a:r>
            <a:r>
              <a:rPr lang="en-US" sz="1400" b="1" dirty="0" err="1">
                <a:solidFill>
                  <a:srgbClr val="0000CC"/>
                </a:solidFill>
                <a:latin typeface="Consolas" panose="020B0609020204030204" pitchFamily="49" charset="0"/>
                <a:cs typeface="Consolas" panose="020B0609020204030204" pitchFamily="49" charset="0"/>
              </a:rPr>
              <a:t>hasRole</a:t>
            </a:r>
            <a:r>
              <a:rPr lang="en-US" sz="1400" b="1" dirty="0">
                <a:latin typeface="Consolas" panose="020B0609020204030204" pitchFamily="49" charset="0"/>
                <a:cs typeface="Consolas" panose="020B0609020204030204" pitchFamily="49" charset="0"/>
              </a:rPr>
              <a:t>( "</a:t>
            </a:r>
            <a:r>
              <a:rPr lang="en-US" sz="1400" b="1" dirty="0" err="1">
                <a:latin typeface="Consolas" panose="020B0609020204030204" pitchFamily="49" charset="0"/>
                <a:cs typeface="Consolas" panose="020B0609020204030204" pitchFamily="49" charset="0"/>
              </a:rPr>
              <a:t>schwartz</a:t>
            </a:r>
            <a:r>
              <a:rPr lang="en-US" sz="1400" b="1" dirty="0">
                <a:latin typeface="Consolas" panose="020B0609020204030204" pitchFamily="49" charset="0"/>
                <a:cs typeface="Consolas" panose="020B0609020204030204" pitchFamily="49" charset="0"/>
              </a:rPr>
              <a:t>" ) ) {</a:t>
            </a:r>
          </a:p>
          <a:p>
            <a:r>
              <a:rPr lang="en-US" sz="1400" b="1" dirty="0">
                <a:latin typeface="Consolas" panose="020B0609020204030204" pitchFamily="49" charset="0"/>
                <a:cs typeface="Consolas" panose="020B0609020204030204" pitchFamily="49" charset="0"/>
              </a:rPr>
              <a:t>    log.</a:t>
            </a:r>
            <a:r>
              <a:rPr lang="en-US" sz="1400" b="1" dirty="0">
                <a:solidFill>
                  <a:srgbClr val="0000CC"/>
                </a:solidFill>
                <a:latin typeface="Consolas" panose="020B0609020204030204" pitchFamily="49" charset="0"/>
                <a:cs typeface="Consolas" panose="020B0609020204030204" pitchFamily="49" charset="0"/>
              </a:rPr>
              <a:t>info</a:t>
            </a:r>
            <a:r>
              <a:rPr lang="en-US" sz="1400" b="1" dirty="0">
                <a:latin typeface="Consolas" panose="020B0609020204030204" pitchFamily="49" charset="0"/>
                <a:cs typeface="Consolas" panose="020B0609020204030204" pitchFamily="49" charset="0"/>
              </a:rPr>
              <a:t>("May the Schwartz be with you!" );</a:t>
            </a:r>
          </a:p>
          <a:p>
            <a:r>
              <a:rPr lang="en-US" sz="1400" b="1" dirty="0">
                <a:latin typeface="Consolas" panose="020B0609020204030204" pitchFamily="49" charset="0"/>
                <a:cs typeface="Consolas" panose="020B0609020204030204" pitchFamily="49" charset="0"/>
              </a:rPr>
              <a:t>} </a:t>
            </a:r>
            <a:r>
              <a:rPr lang="en-US" sz="1400" b="1" dirty="0">
                <a:solidFill>
                  <a:srgbClr val="008800"/>
                </a:solidFill>
                <a:latin typeface="Consolas" panose="020B0609020204030204" pitchFamily="49" charset="0"/>
                <a:cs typeface="Consolas" panose="020B0609020204030204" pitchFamily="49" charset="0"/>
              </a:rPr>
              <a:t>else</a:t>
            </a:r>
            <a:r>
              <a:rPr lang="en-US" sz="1400" b="1" dirty="0">
                <a:latin typeface="Consolas" panose="020B0609020204030204" pitchFamily="49" charset="0"/>
                <a:cs typeface="Consolas" panose="020B0609020204030204" pitchFamily="49" charset="0"/>
              </a:rPr>
              <a:t> {</a:t>
            </a:r>
          </a:p>
          <a:p>
            <a:r>
              <a:rPr lang="en-US" sz="1400" b="1" dirty="0">
                <a:latin typeface="Consolas" panose="020B0609020204030204" pitchFamily="49" charset="0"/>
                <a:cs typeface="Consolas" panose="020B0609020204030204" pitchFamily="49" charset="0"/>
              </a:rPr>
              <a:t>    log.</a:t>
            </a:r>
            <a:r>
              <a:rPr lang="en-US" sz="1400" b="1" dirty="0">
                <a:solidFill>
                  <a:srgbClr val="0000CC"/>
                </a:solidFill>
                <a:latin typeface="Consolas" panose="020B0609020204030204" pitchFamily="49" charset="0"/>
                <a:cs typeface="Consolas" panose="020B0609020204030204" pitchFamily="49" charset="0"/>
              </a:rPr>
              <a:t>info</a:t>
            </a:r>
            <a:r>
              <a:rPr lang="en-US" sz="1400" b="1" dirty="0">
                <a:latin typeface="Consolas" panose="020B0609020204030204" pitchFamily="49" charset="0"/>
                <a:cs typeface="Consolas" panose="020B0609020204030204" pitchFamily="49" charset="0"/>
              </a:rPr>
              <a:t>( "Hello, mere mortal." );</a:t>
            </a:r>
          </a:p>
          <a:p>
            <a:r>
              <a:rPr lang="en-US" sz="1400" b="1" dirty="0">
                <a:latin typeface="Consolas" panose="020B0609020204030204" pitchFamily="49" charset="0"/>
                <a:cs typeface="Consolas" panose="020B0609020204030204" pitchFamily="49" charset="0"/>
              </a:rPr>
              <a:t>}</a:t>
            </a:r>
          </a:p>
        </p:txBody>
      </p:sp>
      <p:pic>
        <p:nvPicPr>
          <p:cNvPr id="11" name="Picture 2" descr="C:\Users\dell\Documents\_PROCEDURES\_DEV_SEC\SHIRO_APACHE_SECURITY-01.png">
            <a:extLst>
              <a:ext uri="{FF2B5EF4-FFF2-40B4-BE49-F238E27FC236}">
                <a16:creationId xmlns="" xmlns:a16="http://schemas.microsoft.com/office/drawing/2014/main" id="{DA7EF2A0-EC63-6947-A60C-24EF4A8ACB82}"/>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102624" y="322348"/>
            <a:ext cx="1584176" cy="624512"/>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a:extLst>
              <a:ext uri="{FF2B5EF4-FFF2-40B4-BE49-F238E27FC236}">
                <a16:creationId xmlns="" xmlns:a16="http://schemas.microsoft.com/office/drawing/2014/main" id="{8F9CDEEB-9336-3C47-AEB0-0DF2E1C81C54}"/>
              </a:ext>
            </a:extLst>
          </p:cNvPr>
          <p:cNvSpPr>
            <a:spLocks noGrp="1"/>
          </p:cNvSpPr>
          <p:nvPr>
            <p:ph type="title"/>
          </p:nvPr>
        </p:nvSpPr>
        <p:spPr/>
        <p:txBody>
          <a:bodyPr>
            <a:normAutofit/>
          </a:bodyPr>
          <a:lstStyle/>
          <a:p>
            <a:r>
              <a:rPr lang="en-US" sz="2600" dirty="0"/>
              <a:t>Apache </a:t>
            </a:r>
            <a:r>
              <a:rPr lang="en-US" sz="2600" dirty="0" err="1"/>
              <a:t>Shiro</a:t>
            </a:r>
            <a:r>
              <a:rPr lang="en-US" sz="2600" dirty="0"/>
              <a:t> Permission Based Access Control</a:t>
            </a:r>
          </a:p>
        </p:txBody>
      </p:sp>
    </p:spTree>
    <p:extLst>
      <p:ext uri="{BB962C8B-B14F-4D97-AF65-F5344CB8AC3E}">
        <p14:creationId xmlns:p14="http://schemas.microsoft.com/office/powerpoint/2010/main" val="4293041406"/>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7200" y="946860"/>
            <a:ext cx="4960620" cy="261610"/>
          </a:xfrm>
          <a:prstGeom prst="rect">
            <a:avLst/>
          </a:prstGeom>
        </p:spPr>
        <p:txBody>
          <a:bodyPr wrap="square">
            <a:spAutoFit/>
          </a:bodyPr>
          <a:lstStyle/>
          <a:p>
            <a:r>
              <a:rPr lang="en-US" sz="1100" i="1" u="sng" dirty="0">
                <a:solidFill>
                  <a:schemeClr val="bg1">
                    <a:lumMod val="50000"/>
                  </a:schemeClr>
                </a:solidFill>
                <a:latin typeface="Arial" charset="0"/>
                <a:cs typeface="Arial" charset="0"/>
              </a:rPr>
              <a:t>http://shiro.apache.org/</a:t>
            </a:r>
            <a:endParaRPr lang="fr-FR" sz="1100" i="1" u="sng" dirty="0">
              <a:solidFill>
                <a:schemeClr val="bg1">
                  <a:lumMod val="50000"/>
                </a:schemeClr>
              </a:solidFill>
            </a:endParaRPr>
          </a:p>
        </p:txBody>
      </p:sp>
      <p:pic>
        <p:nvPicPr>
          <p:cNvPr id="11" name="Picture 2" descr="C:\Users\dell\Documents\_PROCEDURES\_DEV_SEC\SHIRO_APACHE_SECURITY-01.png">
            <a:extLst>
              <a:ext uri="{FF2B5EF4-FFF2-40B4-BE49-F238E27FC236}">
                <a16:creationId xmlns="" xmlns:a16="http://schemas.microsoft.com/office/drawing/2014/main" id="{DA7EF2A0-EC63-6947-A60C-24EF4A8ACB82}"/>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102624" y="322348"/>
            <a:ext cx="1584176" cy="624512"/>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a:extLst>
              <a:ext uri="{FF2B5EF4-FFF2-40B4-BE49-F238E27FC236}">
                <a16:creationId xmlns="" xmlns:a16="http://schemas.microsoft.com/office/drawing/2014/main" id="{8F9CDEEB-9336-3C47-AEB0-0DF2E1C81C54}"/>
              </a:ext>
            </a:extLst>
          </p:cNvPr>
          <p:cNvSpPr>
            <a:spLocks noGrp="1"/>
          </p:cNvSpPr>
          <p:nvPr>
            <p:ph type="title"/>
          </p:nvPr>
        </p:nvSpPr>
        <p:spPr/>
        <p:txBody>
          <a:bodyPr>
            <a:normAutofit/>
          </a:bodyPr>
          <a:lstStyle/>
          <a:p>
            <a:r>
              <a:rPr lang="en-US" sz="2600" dirty="0"/>
              <a:t>Apache </a:t>
            </a:r>
            <a:r>
              <a:rPr lang="en-US" sz="2600" dirty="0" err="1"/>
              <a:t>Shiro</a:t>
            </a:r>
            <a:r>
              <a:rPr lang="en-US" sz="2600" dirty="0"/>
              <a:t> Permission Based Access Control</a:t>
            </a:r>
          </a:p>
        </p:txBody>
      </p:sp>
      <p:sp>
        <p:nvSpPr>
          <p:cNvPr id="9" name="Rectangle 8">
            <a:extLst>
              <a:ext uri="{FF2B5EF4-FFF2-40B4-BE49-F238E27FC236}">
                <a16:creationId xmlns="" xmlns:a16="http://schemas.microsoft.com/office/drawing/2014/main" id="{A9CCA7D4-78C7-414A-A860-1BEB163E0821}"/>
              </a:ext>
            </a:extLst>
          </p:cNvPr>
          <p:cNvSpPr/>
          <p:nvPr/>
        </p:nvSpPr>
        <p:spPr bwMode="auto">
          <a:xfrm>
            <a:off x="457199" y="1912268"/>
            <a:ext cx="8244000" cy="360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spcBef>
                <a:spcPts val="600"/>
              </a:spcBef>
              <a:spcAft>
                <a:spcPts val="600"/>
              </a:spcAft>
              <a:buClr>
                <a:srgbClr val="00B050"/>
              </a:buClr>
              <a:buSzPct val="120000"/>
              <a:buFont typeface="Wingdings" panose="05000000000000000000" pitchFamily="2" charset="2"/>
              <a:buChar char="þ"/>
            </a:pPr>
            <a:r>
              <a:rPr lang="fr-FR" sz="1600" b="1" dirty="0">
                <a:solidFill>
                  <a:prstClr val="black"/>
                </a:solidFill>
                <a:cs typeface="Arial" panose="020B0604020202020204" pitchFamily="34" charset="0"/>
              </a:rPr>
              <a:t>Check if </a:t>
            </a:r>
            <a:r>
              <a:rPr lang="en-US" sz="1600" b="1" dirty="0">
                <a:solidFill>
                  <a:prstClr val="black"/>
                </a:solidFill>
                <a:cs typeface="Arial" panose="020B0604020202020204" pitchFamily="34" charset="0"/>
              </a:rPr>
              <a:t>the current user have a permission to act on a certain type of entity</a:t>
            </a:r>
            <a:endParaRPr lang="fr-FR" sz="1600" b="1" dirty="0">
              <a:solidFill>
                <a:prstClr val="black"/>
              </a:solidFill>
              <a:cs typeface="Arial" panose="020B0604020202020204" pitchFamily="34" charset="0"/>
            </a:endParaRPr>
          </a:p>
        </p:txBody>
      </p:sp>
      <p:sp>
        <p:nvSpPr>
          <p:cNvPr id="12" name="Rectangle 2">
            <a:extLst>
              <a:ext uri="{FF2B5EF4-FFF2-40B4-BE49-F238E27FC236}">
                <a16:creationId xmlns="" xmlns:a16="http://schemas.microsoft.com/office/drawing/2014/main" id="{F96B5E51-C8E5-B543-9FFA-E8AD3D633F05}"/>
              </a:ext>
            </a:extLst>
          </p:cNvPr>
          <p:cNvSpPr>
            <a:spLocks noChangeArrowheads="1"/>
          </p:cNvSpPr>
          <p:nvPr/>
        </p:nvSpPr>
        <p:spPr bwMode="auto">
          <a:xfrm>
            <a:off x="457200" y="2304000"/>
            <a:ext cx="8229600" cy="116955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solidFill>
                  <a:srgbClr val="008800"/>
                </a:solidFill>
                <a:latin typeface="Consolas" panose="020B0609020204030204" pitchFamily="49" charset="0"/>
                <a:cs typeface="Consolas" panose="020B0609020204030204" pitchFamily="49" charset="0"/>
              </a:rPr>
              <a:t>if </a:t>
            </a:r>
            <a:r>
              <a:rPr lang="en-US" sz="1400" b="1" dirty="0">
                <a:latin typeface="Consolas" panose="020B0609020204030204" pitchFamily="49" charset="0"/>
                <a:cs typeface="Consolas" panose="020B0609020204030204" pitchFamily="49" charset="0"/>
              </a:rPr>
              <a:t>( </a:t>
            </a:r>
            <a:r>
              <a:rPr lang="en-US" sz="1400" b="1" dirty="0" err="1">
                <a:latin typeface="Consolas" panose="020B0609020204030204" pitchFamily="49" charset="0"/>
                <a:cs typeface="Consolas" panose="020B0609020204030204" pitchFamily="49" charset="0"/>
              </a:rPr>
              <a:t>currentUser.isPermitted</a:t>
            </a:r>
            <a:r>
              <a:rPr lang="en-US" sz="1400" b="1" dirty="0">
                <a:latin typeface="Consolas" panose="020B0609020204030204" pitchFamily="49" charset="0"/>
                <a:cs typeface="Consolas" panose="020B0609020204030204" pitchFamily="49" charset="0"/>
              </a:rPr>
              <a:t>( "</a:t>
            </a:r>
            <a:r>
              <a:rPr lang="en-US" sz="1400" b="1" dirty="0" err="1">
                <a:latin typeface="Consolas" panose="020B0609020204030204" pitchFamily="49" charset="0"/>
                <a:cs typeface="Consolas" panose="020B0609020204030204" pitchFamily="49" charset="0"/>
              </a:rPr>
              <a:t>lightsaber:wield</a:t>
            </a:r>
            <a:r>
              <a:rPr lang="en-US" sz="1400" b="1" dirty="0">
                <a:latin typeface="Consolas" panose="020B0609020204030204" pitchFamily="49" charset="0"/>
                <a:cs typeface="Consolas" panose="020B0609020204030204" pitchFamily="49" charset="0"/>
              </a:rPr>
              <a:t>" ) ) {</a:t>
            </a:r>
          </a:p>
          <a:p>
            <a:r>
              <a:rPr lang="en-US" sz="1400" b="1" dirty="0">
                <a:latin typeface="Consolas" panose="020B0609020204030204" pitchFamily="49" charset="0"/>
                <a:cs typeface="Consolas" panose="020B0609020204030204" pitchFamily="49" charset="0"/>
              </a:rPr>
              <a:t>    log.</a:t>
            </a:r>
            <a:r>
              <a:rPr lang="en-US" sz="1400" b="1" dirty="0">
                <a:solidFill>
                  <a:srgbClr val="0000CC"/>
                </a:solidFill>
                <a:latin typeface="Consolas" panose="020B0609020204030204" pitchFamily="49" charset="0"/>
                <a:cs typeface="Consolas" panose="020B0609020204030204" pitchFamily="49" charset="0"/>
              </a:rPr>
              <a:t>info</a:t>
            </a:r>
            <a:r>
              <a:rPr lang="en-US" sz="1400" b="1" dirty="0">
                <a:latin typeface="Consolas" panose="020B0609020204030204" pitchFamily="49" charset="0"/>
                <a:cs typeface="Consolas" panose="020B0609020204030204" pitchFamily="49" charset="0"/>
              </a:rPr>
              <a:t>("You may use a </a:t>
            </a:r>
            <a:r>
              <a:rPr lang="en-US" sz="1400" b="1" dirty="0" err="1">
                <a:latin typeface="Consolas" panose="020B0609020204030204" pitchFamily="49" charset="0"/>
                <a:cs typeface="Consolas" panose="020B0609020204030204" pitchFamily="49" charset="0"/>
              </a:rPr>
              <a:t>lightsaber</a:t>
            </a:r>
            <a:r>
              <a:rPr lang="en-US" sz="1400" b="1" dirty="0">
                <a:latin typeface="Consolas" panose="020B0609020204030204" pitchFamily="49" charset="0"/>
                <a:cs typeface="Consolas" panose="020B0609020204030204" pitchFamily="49" charset="0"/>
              </a:rPr>
              <a:t> ring.  Use it wisely.");</a:t>
            </a:r>
          </a:p>
          <a:p>
            <a:r>
              <a:rPr lang="en-US" sz="1400" b="1" dirty="0">
                <a:latin typeface="Consolas" panose="020B0609020204030204" pitchFamily="49" charset="0"/>
                <a:cs typeface="Consolas" panose="020B0609020204030204" pitchFamily="49" charset="0"/>
              </a:rPr>
              <a:t>} </a:t>
            </a:r>
            <a:r>
              <a:rPr lang="en-US" sz="1400" b="1" dirty="0">
                <a:solidFill>
                  <a:srgbClr val="008800"/>
                </a:solidFill>
                <a:latin typeface="Consolas" panose="020B0609020204030204" pitchFamily="49" charset="0"/>
                <a:cs typeface="Consolas" panose="020B0609020204030204" pitchFamily="49" charset="0"/>
              </a:rPr>
              <a:t>else</a:t>
            </a:r>
            <a:r>
              <a:rPr lang="en-US" sz="1400" b="1" dirty="0">
                <a:latin typeface="Consolas" panose="020B0609020204030204" pitchFamily="49" charset="0"/>
                <a:cs typeface="Consolas" panose="020B0609020204030204" pitchFamily="49" charset="0"/>
              </a:rPr>
              <a:t> {</a:t>
            </a:r>
          </a:p>
          <a:p>
            <a:r>
              <a:rPr lang="en-US" sz="1400" b="1" dirty="0">
                <a:latin typeface="Consolas" panose="020B0609020204030204" pitchFamily="49" charset="0"/>
                <a:cs typeface="Consolas" panose="020B0609020204030204" pitchFamily="49" charset="0"/>
              </a:rPr>
              <a:t>    log.</a:t>
            </a:r>
            <a:r>
              <a:rPr lang="en-US" sz="1400" b="1" dirty="0">
                <a:solidFill>
                  <a:srgbClr val="0000CC"/>
                </a:solidFill>
                <a:latin typeface="Consolas" panose="020B0609020204030204" pitchFamily="49" charset="0"/>
                <a:cs typeface="Consolas" panose="020B0609020204030204" pitchFamily="49" charset="0"/>
              </a:rPr>
              <a:t>info</a:t>
            </a:r>
            <a:r>
              <a:rPr lang="en-US" sz="1400" b="1" dirty="0">
                <a:latin typeface="Consolas" panose="020B0609020204030204" pitchFamily="49" charset="0"/>
                <a:cs typeface="Consolas" panose="020B0609020204030204" pitchFamily="49" charset="0"/>
              </a:rPr>
              <a:t>("Sorry, </a:t>
            </a:r>
            <a:r>
              <a:rPr lang="en-US" sz="1400" b="1" dirty="0" err="1">
                <a:latin typeface="Consolas" panose="020B0609020204030204" pitchFamily="49" charset="0"/>
                <a:cs typeface="Consolas" panose="020B0609020204030204" pitchFamily="49" charset="0"/>
              </a:rPr>
              <a:t>lightsaber</a:t>
            </a:r>
            <a:r>
              <a:rPr lang="en-US" sz="1400" b="1" dirty="0">
                <a:latin typeface="Consolas" panose="020B0609020204030204" pitchFamily="49" charset="0"/>
                <a:cs typeface="Consolas" panose="020B0609020204030204" pitchFamily="49" charset="0"/>
              </a:rPr>
              <a:t> rings are for </a:t>
            </a:r>
            <a:r>
              <a:rPr lang="en-US" sz="1400" b="1" dirty="0" err="1">
                <a:latin typeface="Consolas" panose="020B0609020204030204" pitchFamily="49" charset="0"/>
                <a:cs typeface="Consolas" panose="020B0609020204030204" pitchFamily="49" charset="0"/>
              </a:rPr>
              <a:t>schwartz</a:t>
            </a:r>
            <a:r>
              <a:rPr lang="en-US" sz="1400" b="1" dirty="0">
                <a:latin typeface="Consolas" panose="020B0609020204030204" pitchFamily="49" charset="0"/>
                <a:cs typeface="Consolas" panose="020B0609020204030204" pitchFamily="49" charset="0"/>
              </a:rPr>
              <a:t> masters only.");</a:t>
            </a:r>
          </a:p>
          <a:p>
            <a:r>
              <a:rPr lang="en-US" sz="1400" b="1"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120238020"/>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7200" y="946860"/>
            <a:ext cx="4960620" cy="261610"/>
          </a:xfrm>
          <a:prstGeom prst="rect">
            <a:avLst/>
          </a:prstGeom>
        </p:spPr>
        <p:txBody>
          <a:bodyPr wrap="square">
            <a:spAutoFit/>
          </a:bodyPr>
          <a:lstStyle/>
          <a:p>
            <a:r>
              <a:rPr lang="en-US" sz="1100" i="1" u="sng" dirty="0">
                <a:solidFill>
                  <a:schemeClr val="bg1">
                    <a:lumMod val="50000"/>
                  </a:schemeClr>
                </a:solidFill>
                <a:latin typeface="Arial" charset="0"/>
                <a:cs typeface="Arial" charset="0"/>
              </a:rPr>
              <a:t>http://shiro.apache.org/</a:t>
            </a:r>
            <a:endParaRPr lang="fr-FR" sz="1100" i="1" u="sng" dirty="0">
              <a:solidFill>
                <a:schemeClr val="bg1">
                  <a:lumMod val="50000"/>
                </a:schemeClr>
              </a:solidFill>
            </a:endParaRPr>
          </a:p>
        </p:txBody>
      </p:sp>
      <p:pic>
        <p:nvPicPr>
          <p:cNvPr id="11" name="Picture 2" descr="C:\Users\dell\Documents\_PROCEDURES\_DEV_SEC\SHIRO_APACHE_SECURITY-01.png">
            <a:extLst>
              <a:ext uri="{FF2B5EF4-FFF2-40B4-BE49-F238E27FC236}">
                <a16:creationId xmlns="" xmlns:a16="http://schemas.microsoft.com/office/drawing/2014/main" id="{DA7EF2A0-EC63-6947-A60C-24EF4A8ACB82}"/>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102624" y="322348"/>
            <a:ext cx="1584176" cy="624512"/>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a:extLst>
              <a:ext uri="{FF2B5EF4-FFF2-40B4-BE49-F238E27FC236}">
                <a16:creationId xmlns="" xmlns:a16="http://schemas.microsoft.com/office/drawing/2014/main" id="{8F9CDEEB-9336-3C47-AEB0-0DF2E1C81C54}"/>
              </a:ext>
            </a:extLst>
          </p:cNvPr>
          <p:cNvSpPr>
            <a:spLocks noGrp="1"/>
          </p:cNvSpPr>
          <p:nvPr>
            <p:ph type="title"/>
          </p:nvPr>
        </p:nvSpPr>
        <p:spPr/>
        <p:txBody>
          <a:bodyPr>
            <a:normAutofit/>
          </a:bodyPr>
          <a:lstStyle/>
          <a:p>
            <a:r>
              <a:rPr lang="en-US" sz="2600" dirty="0"/>
              <a:t>Apache </a:t>
            </a:r>
            <a:r>
              <a:rPr lang="en-US" sz="2600" dirty="0" err="1"/>
              <a:t>Shiro</a:t>
            </a:r>
            <a:r>
              <a:rPr lang="en-US" sz="2600" dirty="0"/>
              <a:t> Permission Based Access Control</a:t>
            </a:r>
          </a:p>
        </p:txBody>
      </p:sp>
      <p:sp>
        <p:nvSpPr>
          <p:cNvPr id="7" name="Rectangle 6">
            <a:extLst>
              <a:ext uri="{FF2B5EF4-FFF2-40B4-BE49-F238E27FC236}">
                <a16:creationId xmlns="" xmlns:a16="http://schemas.microsoft.com/office/drawing/2014/main" id="{00618646-9A9A-404A-A3C2-44ED8E79AAC8}"/>
              </a:ext>
            </a:extLst>
          </p:cNvPr>
          <p:cNvSpPr/>
          <p:nvPr/>
        </p:nvSpPr>
        <p:spPr bwMode="auto">
          <a:xfrm>
            <a:off x="457200" y="1912268"/>
            <a:ext cx="8229601" cy="360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spcBef>
                <a:spcPts val="600"/>
              </a:spcBef>
              <a:spcAft>
                <a:spcPts val="600"/>
              </a:spcAft>
              <a:buClr>
                <a:srgbClr val="00B050"/>
              </a:buClr>
              <a:buSzPct val="120000"/>
              <a:buFont typeface="Wingdings" panose="05000000000000000000" pitchFamily="2" charset="2"/>
              <a:buChar char="þ"/>
            </a:pPr>
            <a:r>
              <a:rPr lang="fr-FR" sz="1500" b="1" dirty="0">
                <a:solidFill>
                  <a:prstClr val="black"/>
                </a:solidFill>
                <a:cs typeface="Arial" panose="020B0604020202020204" pitchFamily="34" charset="0"/>
              </a:rPr>
              <a:t>Check if </a:t>
            </a:r>
            <a:r>
              <a:rPr lang="en-US" sz="1500" b="1" dirty="0">
                <a:solidFill>
                  <a:prstClr val="black"/>
                </a:solidFill>
                <a:cs typeface="Arial" panose="020B0604020202020204" pitchFamily="34" charset="0"/>
              </a:rPr>
              <a:t>the current user have access to a specific instance of a type: instance-level permission check</a:t>
            </a:r>
            <a:endParaRPr lang="fr-FR" sz="1500" b="1" dirty="0">
              <a:solidFill>
                <a:prstClr val="black"/>
              </a:solidFill>
              <a:cs typeface="Arial" panose="020B0604020202020204" pitchFamily="34" charset="0"/>
            </a:endParaRPr>
          </a:p>
        </p:txBody>
      </p:sp>
      <p:sp>
        <p:nvSpPr>
          <p:cNvPr id="8" name="Rectangle 2">
            <a:extLst>
              <a:ext uri="{FF2B5EF4-FFF2-40B4-BE49-F238E27FC236}">
                <a16:creationId xmlns="" xmlns:a16="http://schemas.microsoft.com/office/drawing/2014/main" id="{DCA9AB40-3A56-734D-BD52-07DDA91320C4}"/>
              </a:ext>
            </a:extLst>
          </p:cNvPr>
          <p:cNvSpPr>
            <a:spLocks noChangeArrowheads="1"/>
          </p:cNvSpPr>
          <p:nvPr/>
        </p:nvSpPr>
        <p:spPr bwMode="auto">
          <a:xfrm>
            <a:off x="457201" y="2304000"/>
            <a:ext cx="8229600" cy="138499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solidFill>
                  <a:srgbClr val="008800"/>
                </a:solidFill>
                <a:latin typeface="Consolas" panose="020B0609020204030204" pitchFamily="49" charset="0"/>
                <a:cs typeface="Consolas" panose="020B0609020204030204" pitchFamily="49" charset="0"/>
              </a:rPr>
              <a:t>if </a:t>
            </a:r>
            <a:r>
              <a:rPr lang="en-US" sz="1400" b="1" dirty="0">
                <a:latin typeface="Consolas" panose="020B0609020204030204" pitchFamily="49" charset="0"/>
                <a:cs typeface="Consolas" panose="020B0609020204030204" pitchFamily="49" charset="0"/>
              </a:rPr>
              <a:t>( </a:t>
            </a:r>
            <a:r>
              <a:rPr lang="en-US" sz="1400" b="1" dirty="0" err="1">
                <a:latin typeface="Consolas" panose="020B0609020204030204" pitchFamily="49" charset="0"/>
                <a:cs typeface="Consolas" panose="020B0609020204030204" pitchFamily="49" charset="0"/>
              </a:rPr>
              <a:t>currentUser.isPermitted</a:t>
            </a:r>
            <a:r>
              <a:rPr lang="en-US" sz="1400" b="1" dirty="0">
                <a:latin typeface="Consolas" panose="020B0609020204030204" pitchFamily="49" charset="0"/>
                <a:cs typeface="Consolas" panose="020B0609020204030204" pitchFamily="49" charset="0"/>
              </a:rPr>
              <a:t>( "winnebago:drive:eagle5" ) ) {</a:t>
            </a:r>
          </a:p>
          <a:p>
            <a:r>
              <a:rPr lang="en-US" sz="1400" b="1" dirty="0">
                <a:latin typeface="Consolas" panose="020B0609020204030204" pitchFamily="49" charset="0"/>
                <a:cs typeface="Consolas" panose="020B0609020204030204" pitchFamily="49" charset="0"/>
              </a:rPr>
              <a:t>    log.</a:t>
            </a:r>
            <a:r>
              <a:rPr lang="en-US" sz="1400" b="1" dirty="0">
                <a:solidFill>
                  <a:srgbClr val="0000CC"/>
                </a:solidFill>
                <a:latin typeface="Consolas" panose="020B0609020204030204" pitchFamily="49" charset="0"/>
                <a:cs typeface="Consolas" panose="020B0609020204030204" pitchFamily="49" charset="0"/>
              </a:rPr>
              <a:t>info</a:t>
            </a:r>
            <a:r>
              <a:rPr lang="en-US" sz="1400" b="1" dirty="0">
                <a:latin typeface="Consolas" panose="020B0609020204030204" pitchFamily="49" charset="0"/>
                <a:cs typeface="Consolas" panose="020B0609020204030204" pitchFamily="49" charset="0"/>
              </a:rPr>
              <a:t>("You are permitted to 'drive' the '</a:t>
            </a:r>
            <a:r>
              <a:rPr lang="en-US" sz="1400" b="1" dirty="0" err="1">
                <a:latin typeface="Consolas" panose="020B0609020204030204" pitchFamily="49" charset="0"/>
                <a:cs typeface="Consolas" panose="020B0609020204030204" pitchFamily="49" charset="0"/>
              </a:rPr>
              <a:t>winnebago</a:t>
            </a:r>
            <a:r>
              <a:rPr lang="en-US" sz="1400" b="1" dirty="0">
                <a:latin typeface="Consolas" panose="020B0609020204030204" pitchFamily="49" charset="0"/>
                <a:cs typeface="Consolas" panose="020B0609020204030204" pitchFamily="49" charset="0"/>
              </a:rPr>
              <a:t>' with license plate (id) 'eagle5'");</a:t>
            </a:r>
          </a:p>
          <a:p>
            <a:r>
              <a:rPr lang="en-US" sz="1400" b="1" dirty="0">
                <a:latin typeface="Consolas" panose="020B0609020204030204" pitchFamily="49" charset="0"/>
                <a:cs typeface="Consolas" panose="020B0609020204030204" pitchFamily="49" charset="0"/>
              </a:rPr>
              <a:t>}</a:t>
            </a:r>
            <a:r>
              <a:rPr lang="en-US" sz="1400" b="1" dirty="0">
                <a:solidFill>
                  <a:srgbClr val="008800"/>
                </a:solidFill>
                <a:latin typeface="Consolas" panose="020B0609020204030204" pitchFamily="49" charset="0"/>
                <a:cs typeface="Consolas" panose="020B0609020204030204" pitchFamily="49" charset="0"/>
              </a:rPr>
              <a:t> else </a:t>
            </a:r>
            <a:r>
              <a:rPr lang="en-US" sz="1400" b="1" dirty="0">
                <a:latin typeface="Consolas" panose="020B0609020204030204" pitchFamily="49" charset="0"/>
                <a:cs typeface="Consolas" panose="020B0609020204030204" pitchFamily="49" charset="0"/>
              </a:rPr>
              <a:t>{</a:t>
            </a:r>
          </a:p>
          <a:p>
            <a:r>
              <a:rPr lang="en-US" sz="1400" b="1" dirty="0">
                <a:latin typeface="Consolas" panose="020B0609020204030204" pitchFamily="49" charset="0"/>
                <a:cs typeface="Consolas" panose="020B0609020204030204" pitchFamily="49" charset="0"/>
              </a:rPr>
              <a:t>    log.</a:t>
            </a:r>
            <a:r>
              <a:rPr lang="en-US" sz="1400" b="1" dirty="0">
                <a:solidFill>
                  <a:srgbClr val="0000CC"/>
                </a:solidFill>
                <a:latin typeface="Consolas" panose="020B0609020204030204" pitchFamily="49" charset="0"/>
                <a:cs typeface="Consolas" panose="020B0609020204030204" pitchFamily="49" charset="0"/>
              </a:rPr>
              <a:t>info</a:t>
            </a:r>
            <a:r>
              <a:rPr lang="en-US" sz="1400" b="1" dirty="0">
                <a:latin typeface="Consolas" panose="020B0609020204030204" pitchFamily="49" charset="0"/>
                <a:cs typeface="Consolas" panose="020B0609020204030204" pitchFamily="49" charset="0"/>
              </a:rPr>
              <a:t>("Sorry, you aren't allowed to drive the 'eagle5' </a:t>
            </a:r>
            <a:r>
              <a:rPr lang="en-US" sz="1400" b="1" dirty="0" err="1">
                <a:latin typeface="Consolas" panose="020B0609020204030204" pitchFamily="49" charset="0"/>
                <a:cs typeface="Consolas" panose="020B0609020204030204" pitchFamily="49" charset="0"/>
              </a:rPr>
              <a:t>winnebago</a:t>
            </a:r>
            <a:r>
              <a:rPr lang="en-US" sz="1400" b="1" dirty="0">
                <a:latin typeface="Consolas" panose="020B0609020204030204" pitchFamily="49" charset="0"/>
                <a:cs typeface="Consolas" panose="020B0609020204030204" pitchFamily="49" charset="0"/>
              </a:rPr>
              <a:t>!");</a:t>
            </a:r>
          </a:p>
          <a:p>
            <a:r>
              <a:rPr lang="en-US" sz="1400" b="1"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261000195"/>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Control Design</a:t>
            </a:r>
          </a:p>
        </p:txBody>
      </p:sp>
      <p:sp>
        <p:nvSpPr>
          <p:cNvPr id="3" name="Content Placeholder 2"/>
          <p:cNvSpPr>
            <a:spLocks noGrp="1"/>
          </p:cNvSpPr>
          <p:nvPr>
            <p:ph idx="1"/>
          </p:nvPr>
        </p:nvSpPr>
        <p:spPr/>
        <p:txBody>
          <a:bodyPr>
            <a:noAutofit/>
          </a:bodyPr>
          <a:lstStyle/>
          <a:p>
            <a:pPr>
              <a:lnSpc>
                <a:spcPct val="90000"/>
              </a:lnSpc>
            </a:pPr>
            <a:r>
              <a:rPr lang="en-US" sz="2100" dirty="0"/>
              <a:t>Consider </a:t>
            </a:r>
            <a:r>
              <a:rPr lang="en-US" sz="2100" b="1" dirty="0"/>
              <a:t>attribute based access control </a:t>
            </a:r>
            <a:r>
              <a:rPr lang="en-US" sz="2100" dirty="0"/>
              <a:t>design (ABAC).</a:t>
            </a:r>
          </a:p>
          <a:p>
            <a:pPr>
              <a:lnSpc>
                <a:spcPct val="90000"/>
              </a:lnSpc>
            </a:pPr>
            <a:r>
              <a:rPr lang="en-US" sz="2100" dirty="0"/>
              <a:t>Build </a:t>
            </a:r>
            <a:r>
              <a:rPr lang="en-US" sz="2100" b="1" dirty="0"/>
              <a:t>proper data contextual access control methodologies</a:t>
            </a:r>
            <a:r>
              <a:rPr lang="en-US" sz="2100" dirty="0"/>
              <a:t>. Build a database that understands which user may access which individual object</a:t>
            </a:r>
          </a:p>
          <a:p>
            <a:pPr>
              <a:lnSpc>
                <a:spcPct val="90000"/>
              </a:lnSpc>
            </a:pPr>
            <a:r>
              <a:rPr lang="en-US" sz="2100" dirty="0"/>
              <a:t>Build access control design not just for that one feature but for your whole application</a:t>
            </a:r>
          </a:p>
          <a:p>
            <a:pPr eaLnBrk="1" hangingPunct="1">
              <a:lnSpc>
                <a:spcPct val="90000"/>
              </a:lnSpc>
            </a:pPr>
            <a:r>
              <a:rPr lang="en-US" sz="2100" dirty="0"/>
              <a:t>Consider adding a simple ownership relationship to data items so only data owners can view that data</a:t>
            </a:r>
          </a:p>
          <a:p>
            <a:pPr eaLnBrk="1" hangingPunct="1">
              <a:lnSpc>
                <a:spcPct val="90000"/>
              </a:lnSpc>
            </a:pPr>
            <a:endParaRPr lang="en-US" sz="1800" b="1" dirty="0">
              <a:solidFill>
                <a:schemeClr val="accent2">
                  <a:lumMod val="50000"/>
                </a:schemeClr>
              </a:solidFill>
            </a:endParaRPr>
          </a:p>
          <a:p>
            <a:endParaRPr lang="en-US" sz="2100" b="1" dirty="0">
              <a:solidFill>
                <a:schemeClr val="accent2">
                  <a:lumMod val="50000"/>
                </a:schemeClr>
              </a:solidFill>
            </a:endParaRPr>
          </a:p>
        </p:txBody>
      </p:sp>
      <p:sp>
        <p:nvSpPr>
          <p:cNvPr id="13" name="Slide Number Placeholder 5"/>
          <p:cNvSpPr>
            <a:spLocks noGrp="1"/>
          </p:cNvSpPr>
          <p:nvPr>
            <p:ph type="sldNum" sz="quarter" idx="4294967295"/>
          </p:nvPr>
        </p:nvSpPr>
        <p:spPr>
          <a:xfrm>
            <a:off x="7543800" y="4767263"/>
            <a:ext cx="1600200" cy="274637"/>
          </a:xfrm>
          <a:prstGeom prst="rect">
            <a:avLst/>
          </a:prstGeom>
        </p:spPr>
        <p:txBody>
          <a:bodyPr vert="horz" lIns="68580" tIns="34290" rIns="68580" bIns="34290" rtlCol="0" anchor="ctr"/>
          <a:lstStyle>
            <a:lvl1pPr algn="r">
              <a:defRPr sz="900">
                <a:solidFill>
                  <a:schemeClr val="tx1">
                    <a:tint val="75000"/>
                  </a:schemeClr>
                </a:solidFill>
              </a:defRPr>
            </a:lvl1pPr>
          </a:lstStyle>
          <a:p>
            <a:fld id="{B213A299-4B70-44C0-9573-A40A0A56C89D}" type="slidenum">
              <a:rPr lang="en-US" smtClean="0"/>
              <a:pPr/>
              <a:t>74</a:t>
            </a:fld>
            <a:endParaRPr lang="en-US" dirty="0"/>
          </a:p>
        </p:txBody>
      </p:sp>
    </p:spTree>
    <p:custDataLst>
      <p:tags r:id="rId1"/>
    </p:custDataLst>
    <p:extLst>
      <p:ext uri="{BB962C8B-B14F-4D97-AF65-F5344CB8AC3E}">
        <p14:creationId xmlns:p14="http://schemas.microsoft.com/office/powerpoint/2010/main" val="31032122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25E9C201-3BAF-A042-B8C3-FEFFC3499E93}"/>
              </a:ext>
            </a:extLst>
          </p:cNvPr>
          <p:cNvSpPr>
            <a:spLocks noGrp="1"/>
          </p:cNvSpPr>
          <p:nvPr>
            <p:ph type="title"/>
          </p:nvPr>
        </p:nvSpPr>
        <p:spPr/>
        <p:txBody>
          <a:bodyPr/>
          <a:lstStyle/>
          <a:p>
            <a:r>
              <a:rPr lang="en-US" dirty="0"/>
              <a:t>Caution</a:t>
            </a:r>
          </a:p>
        </p:txBody>
      </p:sp>
      <p:sp>
        <p:nvSpPr>
          <p:cNvPr id="5" name="Content Placeholder 4">
            <a:extLst>
              <a:ext uri="{FF2B5EF4-FFF2-40B4-BE49-F238E27FC236}">
                <a16:creationId xmlns="" xmlns:a16="http://schemas.microsoft.com/office/drawing/2014/main" id="{AB5A9236-D230-6F48-837A-1B403AA807DF}"/>
              </a:ext>
            </a:extLst>
          </p:cNvPr>
          <p:cNvSpPr>
            <a:spLocks noGrp="1"/>
          </p:cNvSpPr>
          <p:nvPr>
            <p:ph idx="1"/>
          </p:nvPr>
        </p:nvSpPr>
        <p:spPr/>
        <p:txBody>
          <a:bodyPr>
            <a:normAutofit lnSpcReduction="10000"/>
          </a:bodyPr>
          <a:lstStyle/>
          <a:p>
            <a:pPr marL="0" indent="0">
              <a:spcBef>
                <a:spcPts val="450"/>
              </a:spcBef>
              <a:spcAft>
                <a:spcPts val="225"/>
              </a:spcAft>
              <a:buNone/>
            </a:pPr>
            <a:r>
              <a:rPr lang="en-US" sz="2100" b="1" dirty="0">
                <a:solidFill>
                  <a:srgbClr val="FF0000"/>
                </a:solidFill>
              </a:rPr>
              <a:t>Caution</a:t>
            </a:r>
          </a:p>
          <a:p>
            <a:pPr marL="514350" lvl="1">
              <a:spcBef>
                <a:spcPts val="450"/>
              </a:spcBef>
              <a:spcAft>
                <a:spcPts val="225"/>
              </a:spcAft>
              <a:buFont typeface="Arial" panose="020B0604020202020204" pitchFamily="34" charset="0"/>
              <a:buChar char="•"/>
            </a:pPr>
            <a:r>
              <a:rPr lang="en-US" sz="1600" dirty="0"/>
              <a:t>Good access control is </a:t>
            </a:r>
            <a:r>
              <a:rPr lang="en-US" sz="1600" b="1" dirty="0"/>
              <a:t>hard to add to an application late in the lifecycle</a:t>
            </a:r>
            <a:r>
              <a:rPr lang="en-US" sz="1600" dirty="0"/>
              <a:t>. Work hard to get this right up front early on.</a:t>
            </a:r>
          </a:p>
          <a:p>
            <a:pPr marL="0" indent="0">
              <a:spcBef>
                <a:spcPts val="450"/>
              </a:spcBef>
              <a:spcAft>
                <a:spcPts val="225"/>
              </a:spcAft>
              <a:buNone/>
            </a:pPr>
            <a:r>
              <a:rPr lang="en-US" sz="2100" b="1" dirty="0">
                <a:solidFill>
                  <a:srgbClr val="00B050"/>
                </a:solidFill>
              </a:rPr>
              <a:t>Verify</a:t>
            </a:r>
          </a:p>
          <a:p>
            <a:pPr marL="514350" lvl="1" indent="-457200">
              <a:spcBef>
                <a:spcPts val="450"/>
              </a:spcBef>
              <a:spcAft>
                <a:spcPts val="225"/>
              </a:spcAft>
              <a:buFont typeface="Arial" panose="020B0604020202020204" pitchFamily="34" charset="0"/>
              <a:buChar char="•"/>
            </a:pPr>
            <a:r>
              <a:rPr lang="en-US" sz="1600" dirty="0"/>
              <a:t>Turnkey security tools cannot verify access control since tools are not aware of your applications policy. Be prepared to do security unit testing and manual review for access control verificatio</a:t>
            </a:r>
            <a:r>
              <a:rPr lang="en-US" sz="1500" dirty="0"/>
              <a:t>n.</a:t>
            </a:r>
          </a:p>
          <a:p>
            <a:pPr marL="0" indent="0">
              <a:spcBef>
                <a:spcPts val="450"/>
              </a:spcBef>
              <a:spcAft>
                <a:spcPts val="225"/>
              </a:spcAft>
              <a:buNone/>
            </a:pPr>
            <a:r>
              <a:rPr lang="en-US" sz="2100" b="1" dirty="0">
                <a:solidFill>
                  <a:srgbClr val="1C477B"/>
                </a:solidFill>
              </a:rPr>
              <a:t>Guidance</a:t>
            </a:r>
          </a:p>
          <a:p>
            <a:pPr marL="514350" lvl="1">
              <a:spcBef>
                <a:spcPts val="450"/>
              </a:spcBef>
              <a:spcAft>
                <a:spcPts val="225"/>
              </a:spcAft>
              <a:buFont typeface="Arial" panose="020B0604020202020204" pitchFamily="34" charset="0"/>
              <a:buChar char="•"/>
            </a:pPr>
            <a:r>
              <a:rPr lang="en-US" sz="1400" i="1" dirty="0"/>
              <a:t>https://www.owasp.org/index.php/Access_Control_Cheat_Sheet</a:t>
            </a:r>
          </a:p>
          <a:p>
            <a:pPr marL="514350" lvl="1">
              <a:spcBef>
                <a:spcPts val="450"/>
              </a:spcBef>
              <a:spcAft>
                <a:spcPts val="225"/>
              </a:spcAft>
              <a:buFont typeface="Arial" panose="020B0604020202020204" pitchFamily="34" charset="0"/>
              <a:buChar char="•"/>
            </a:pPr>
            <a:r>
              <a:rPr lang="en-US" sz="1400" i="1" dirty="0"/>
              <a:t>http://nvlpubs.nist.gov/nistpubs/specialpublications/NIST.sp.800-162.pdf </a:t>
            </a:r>
          </a:p>
          <a:p>
            <a:pPr marL="0" indent="0">
              <a:buNone/>
            </a:pPr>
            <a:endParaRPr lang="en-US" dirty="0"/>
          </a:p>
        </p:txBody>
      </p:sp>
    </p:spTree>
    <p:extLst>
      <p:ext uri="{BB962C8B-B14F-4D97-AF65-F5344CB8AC3E}">
        <p14:creationId xmlns:p14="http://schemas.microsoft.com/office/powerpoint/2010/main" val="3345355849"/>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3125"/>
            <a:ext cx="8229600" cy="857250"/>
          </a:xfrm>
        </p:spPr>
        <p:txBody>
          <a:bodyPr>
            <a:normAutofit/>
          </a:bodyPr>
          <a:lstStyle/>
          <a:p>
            <a:pPr lvl="0" algn="ctr"/>
            <a:r>
              <a:rPr lang="en-US" sz="4000" b="1" dirty="0"/>
              <a:t>C8: Protect Data Everywhere</a:t>
            </a:r>
            <a:endParaRPr lang="fr-FR" sz="4000" b="1" dirty="0"/>
          </a:p>
        </p:txBody>
      </p:sp>
    </p:spTree>
    <p:extLst>
      <p:ext uri="{BB962C8B-B14F-4D97-AF65-F5344CB8AC3E}">
        <p14:creationId xmlns:p14="http://schemas.microsoft.com/office/powerpoint/2010/main" val="3647215807"/>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08229EA-728E-4245-8011-D4D8628CFBB3}"/>
              </a:ext>
            </a:extLst>
          </p:cNvPr>
          <p:cNvSpPr>
            <a:spLocks noGrp="1"/>
          </p:cNvSpPr>
          <p:nvPr>
            <p:ph type="title"/>
          </p:nvPr>
        </p:nvSpPr>
        <p:spPr/>
        <p:txBody>
          <a:bodyPr>
            <a:normAutofit/>
          </a:bodyPr>
          <a:lstStyle/>
          <a:p>
            <a:r>
              <a:rPr lang="en-US" dirty="0" smtClean="0"/>
              <a:t>Encrypt Data </a:t>
            </a:r>
            <a:r>
              <a:rPr lang="en-US" dirty="0"/>
              <a:t>in Transit</a:t>
            </a:r>
          </a:p>
        </p:txBody>
      </p:sp>
      <p:sp>
        <p:nvSpPr>
          <p:cNvPr id="3" name="Content Placeholder 2">
            <a:extLst>
              <a:ext uri="{FF2B5EF4-FFF2-40B4-BE49-F238E27FC236}">
                <a16:creationId xmlns="" xmlns:a16="http://schemas.microsoft.com/office/drawing/2014/main" id="{4CF8AB65-40B9-6241-92A5-2996631E7585}"/>
              </a:ext>
            </a:extLst>
          </p:cNvPr>
          <p:cNvSpPr>
            <a:spLocks noGrp="1"/>
          </p:cNvSpPr>
          <p:nvPr>
            <p:ph idx="1"/>
          </p:nvPr>
        </p:nvSpPr>
        <p:spPr/>
        <p:txBody>
          <a:bodyPr>
            <a:normAutofit lnSpcReduction="10000"/>
          </a:bodyPr>
          <a:lstStyle/>
          <a:p>
            <a:pPr marL="0" indent="0">
              <a:spcBef>
                <a:spcPts val="600"/>
              </a:spcBef>
              <a:buNone/>
            </a:pPr>
            <a:r>
              <a:rPr lang="en-US" sz="1800" b="1" dirty="0"/>
              <a:t>What benefits does HTTPS provide?</a:t>
            </a:r>
            <a:endParaRPr lang="en-US" sz="1500" dirty="0"/>
          </a:p>
          <a:p>
            <a:pPr marL="800100" lvl="1">
              <a:spcBef>
                <a:spcPts val="600"/>
              </a:spcBef>
              <a:buBlip>
                <a:blip r:embed="rId2"/>
              </a:buBlip>
            </a:pPr>
            <a:r>
              <a:rPr lang="en-US" sz="1600" dirty="0"/>
              <a:t>Confidentiality: Spy cannot view your data</a:t>
            </a:r>
          </a:p>
          <a:p>
            <a:pPr marL="800100" lvl="1">
              <a:spcBef>
                <a:spcPts val="600"/>
              </a:spcBef>
              <a:buBlip>
                <a:blip r:embed="rId2"/>
              </a:buBlip>
            </a:pPr>
            <a:r>
              <a:rPr lang="en-US" sz="1600" dirty="0"/>
              <a:t>Integrity: Spy cannot change your data</a:t>
            </a:r>
          </a:p>
          <a:p>
            <a:pPr marL="800100" lvl="1">
              <a:spcBef>
                <a:spcPts val="600"/>
              </a:spcBef>
              <a:buBlip>
                <a:blip r:embed="rId2"/>
              </a:buBlip>
            </a:pPr>
            <a:r>
              <a:rPr lang="en-US" sz="1600" dirty="0"/>
              <a:t>Authenticity: Server you are visiting is the right one</a:t>
            </a:r>
          </a:p>
          <a:p>
            <a:pPr marL="800100" lvl="1">
              <a:spcBef>
                <a:spcPts val="600"/>
              </a:spcBef>
              <a:buBlip>
                <a:blip r:embed="rId2"/>
              </a:buBlip>
            </a:pPr>
            <a:r>
              <a:rPr lang="en-US" sz="1600" dirty="0"/>
              <a:t>Performance: HTTPS is much more performant than HTTP on modern processors</a:t>
            </a:r>
          </a:p>
          <a:p>
            <a:pPr marL="1257300" lvl="2">
              <a:spcBef>
                <a:spcPts val="600"/>
              </a:spcBef>
              <a:buBlip>
                <a:blip r:embed="rId2"/>
              </a:buBlip>
            </a:pPr>
            <a:r>
              <a:rPr lang="en-US" sz="1600" dirty="0"/>
              <a:t>Damn you </a:t>
            </a:r>
            <a:r>
              <a:rPr lang="en-US" sz="1600" dirty="0" err="1"/>
              <a:t>IoT</a:t>
            </a:r>
            <a:r>
              <a:rPr lang="en-US" sz="1600" dirty="0"/>
              <a:t> for messing this up</a:t>
            </a:r>
          </a:p>
          <a:p>
            <a:pPr lvl="1">
              <a:spcBef>
                <a:spcPts val="600"/>
              </a:spcBef>
            </a:pPr>
            <a:endParaRPr lang="en-US" sz="1500" dirty="0"/>
          </a:p>
          <a:p>
            <a:pPr marL="0" lvl="1" indent="0">
              <a:spcBef>
                <a:spcPts val="600"/>
              </a:spcBef>
              <a:buNone/>
            </a:pPr>
            <a:r>
              <a:rPr lang="en-US" sz="1500" b="1" dirty="0"/>
              <a:t>HTTPS configuration best practices</a:t>
            </a:r>
          </a:p>
          <a:p>
            <a:pPr marL="400050" lvl="1" indent="0">
              <a:spcBef>
                <a:spcPts val="600"/>
              </a:spcBef>
              <a:buNone/>
            </a:pPr>
            <a:r>
              <a:rPr lang="en-US" sz="1400" i="1" u="sng" dirty="0">
                <a:solidFill>
                  <a:schemeClr val="bg1">
                    <a:lumMod val="50000"/>
                  </a:schemeClr>
                </a:solidFill>
                <a:cs typeface="Arial" panose="020B0604020202020204" pitchFamily="34" charset="0"/>
              </a:rPr>
              <a:t>https://</a:t>
            </a:r>
            <a:r>
              <a:rPr lang="en-US" sz="1400" i="1" u="sng" dirty="0" err="1">
                <a:solidFill>
                  <a:schemeClr val="bg1">
                    <a:lumMod val="50000"/>
                  </a:schemeClr>
                </a:solidFill>
                <a:cs typeface="Arial" panose="020B0604020202020204" pitchFamily="34" charset="0"/>
              </a:rPr>
              <a:t>www.owasp.org</a:t>
            </a:r>
            <a:r>
              <a:rPr lang="en-US" sz="1400" i="1" u="sng" dirty="0">
                <a:solidFill>
                  <a:schemeClr val="bg1">
                    <a:lumMod val="50000"/>
                  </a:schemeClr>
                </a:solidFill>
                <a:cs typeface="Arial" panose="020B0604020202020204" pitchFamily="34" charset="0"/>
              </a:rPr>
              <a:t>/</a:t>
            </a:r>
            <a:r>
              <a:rPr lang="en-US" sz="1400" i="1" u="sng" dirty="0" err="1">
                <a:solidFill>
                  <a:schemeClr val="bg1">
                    <a:lumMod val="50000"/>
                  </a:schemeClr>
                </a:solidFill>
                <a:cs typeface="Arial" panose="020B0604020202020204" pitchFamily="34" charset="0"/>
              </a:rPr>
              <a:t>index.php</a:t>
            </a:r>
            <a:r>
              <a:rPr lang="en-US" sz="1400" i="1" u="sng" dirty="0">
                <a:solidFill>
                  <a:schemeClr val="bg1">
                    <a:lumMod val="50000"/>
                  </a:schemeClr>
                </a:solidFill>
                <a:cs typeface="Arial" panose="020B0604020202020204" pitchFamily="34" charset="0"/>
              </a:rPr>
              <a:t>/</a:t>
            </a:r>
            <a:r>
              <a:rPr lang="en-US" sz="1400" i="1" u="sng" dirty="0" err="1">
                <a:solidFill>
                  <a:schemeClr val="bg1">
                    <a:lumMod val="50000"/>
                  </a:schemeClr>
                </a:solidFill>
                <a:cs typeface="Arial" panose="020B0604020202020204" pitchFamily="34" charset="0"/>
              </a:rPr>
              <a:t>Transport_Layer_Protection_Cheat_Sheet</a:t>
            </a:r>
            <a:r>
              <a:rPr lang="en-US" sz="1400" i="1" u="sng" dirty="0">
                <a:solidFill>
                  <a:schemeClr val="bg1">
                    <a:lumMod val="50000"/>
                  </a:schemeClr>
                </a:solidFill>
                <a:cs typeface="Arial" panose="020B0604020202020204" pitchFamily="34" charset="0"/>
              </a:rPr>
              <a:t> </a:t>
            </a:r>
          </a:p>
          <a:p>
            <a:pPr marL="400050" lvl="1" indent="0">
              <a:spcBef>
                <a:spcPts val="600"/>
              </a:spcBef>
              <a:buNone/>
            </a:pPr>
            <a:r>
              <a:rPr lang="en-US" sz="1400" i="1" u="sng" dirty="0">
                <a:solidFill>
                  <a:schemeClr val="bg1">
                    <a:lumMod val="50000"/>
                  </a:schemeClr>
                </a:solidFill>
                <a:cs typeface="Arial" panose="020B0604020202020204" pitchFamily="34" charset="0"/>
              </a:rPr>
              <a:t>https://</a:t>
            </a:r>
            <a:r>
              <a:rPr lang="en-US" sz="1400" i="1" u="sng" dirty="0" err="1">
                <a:solidFill>
                  <a:schemeClr val="bg1">
                    <a:lumMod val="50000"/>
                  </a:schemeClr>
                </a:solidFill>
                <a:cs typeface="Arial" panose="020B0604020202020204" pitchFamily="34" charset="0"/>
              </a:rPr>
              <a:t>www.ssllabs.com</a:t>
            </a:r>
            <a:r>
              <a:rPr lang="en-US" sz="1400" i="1" u="sng" dirty="0">
                <a:solidFill>
                  <a:schemeClr val="bg1">
                    <a:lumMod val="50000"/>
                  </a:schemeClr>
                </a:solidFill>
                <a:cs typeface="Arial" panose="020B0604020202020204" pitchFamily="34" charset="0"/>
              </a:rPr>
              <a:t>/projects/best-practices/</a:t>
            </a:r>
          </a:p>
        </p:txBody>
      </p:sp>
    </p:spTree>
    <p:extLst>
      <p:ext uri="{BB962C8B-B14F-4D97-AF65-F5344CB8AC3E}">
        <p14:creationId xmlns:p14="http://schemas.microsoft.com/office/powerpoint/2010/main" val="2460068833"/>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399A2E15-2F64-0D42-941E-B647F434E87E}"/>
              </a:ext>
            </a:extLst>
          </p:cNvPr>
          <p:cNvSpPr>
            <a:spLocks noGrp="1"/>
          </p:cNvSpPr>
          <p:nvPr>
            <p:ph type="title"/>
          </p:nvPr>
        </p:nvSpPr>
        <p:spPr/>
        <p:txBody>
          <a:bodyPr>
            <a:normAutofit/>
          </a:bodyPr>
          <a:lstStyle/>
          <a:p>
            <a:r>
              <a:rPr lang="en-US" dirty="0" smtClean="0"/>
              <a:t>Encrypt Data </a:t>
            </a:r>
            <a:r>
              <a:rPr lang="en-US" dirty="0"/>
              <a:t>in Transit</a:t>
            </a:r>
          </a:p>
        </p:txBody>
      </p:sp>
      <p:sp>
        <p:nvSpPr>
          <p:cNvPr id="111619" name="Content Placeholder 1"/>
          <p:cNvSpPr>
            <a:spLocks noGrp="1"/>
          </p:cNvSpPr>
          <p:nvPr>
            <p:ph idx="1"/>
          </p:nvPr>
        </p:nvSpPr>
        <p:spPr/>
        <p:txBody>
          <a:bodyPr>
            <a:noAutofit/>
          </a:bodyPr>
          <a:lstStyle/>
          <a:p>
            <a:pPr marL="400050">
              <a:spcBef>
                <a:spcPts val="1200"/>
              </a:spcBef>
              <a:buBlip>
                <a:blip r:embed="rId3"/>
              </a:buBlip>
              <a:defRPr/>
            </a:pPr>
            <a:r>
              <a:rPr lang="en-US" sz="1800" dirty="0"/>
              <a:t>HSTS (Strict Transport Security)</a:t>
            </a:r>
          </a:p>
          <a:p>
            <a:pPr marL="0" lvl="1" indent="0">
              <a:spcBef>
                <a:spcPts val="600"/>
              </a:spcBef>
              <a:buNone/>
              <a:defRPr/>
            </a:pPr>
            <a:r>
              <a:rPr lang="en-US" sz="1400" i="1" u="sng" dirty="0">
                <a:solidFill>
                  <a:schemeClr val="bg1">
                    <a:lumMod val="50000"/>
                  </a:schemeClr>
                </a:solidFill>
                <a:latin typeface="Arial" panose="020B0604020202020204" pitchFamily="34" charset="0"/>
                <a:cs typeface="Arial" panose="020B0604020202020204" pitchFamily="34" charset="0"/>
              </a:rPr>
              <a:t>http://www.youtube.com/watch?v=zEV3HOuM_Vw</a:t>
            </a:r>
          </a:p>
          <a:p>
            <a:pPr marL="400050">
              <a:spcBef>
                <a:spcPts val="1200"/>
              </a:spcBef>
              <a:buBlip>
                <a:blip r:embed="rId3"/>
              </a:buBlip>
              <a:defRPr/>
            </a:pPr>
            <a:r>
              <a:rPr lang="en-US" sz="1800" dirty="0"/>
              <a:t>Forward Secrecy</a:t>
            </a:r>
          </a:p>
          <a:p>
            <a:pPr marL="0" lvl="1" indent="0">
              <a:spcBef>
                <a:spcPts val="600"/>
              </a:spcBef>
              <a:buNone/>
              <a:defRPr/>
            </a:pPr>
            <a:r>
              <a:rPr lang="en-US" sz="1400" i="1" u="sng" dirty="0">
                <a:solidFill>
                  <a:schemeClr val="bg1">
                    <a:lumMod val="50000"/>
                  </a:schemeClr>
                </a:solidFill>
                <a:latin typeface="Arial" panose="020B0604020202020204" pitchFamily="34" charset="0"/>
                <a:cs typeface="Arial" panose="020B0604020202020204" pitchFamily="34" charset="0"/>
              </a:rPr>
              <a:t>https://whispersystems.org/blog/asynchronous-security/</a:t>
            </a:r>
          </a:p>
          <a:p>
            <a:pPr marL="400050">
              <a:spcBef>
                <a:spcPts val="1200"/>
              </a:spcBef>
              <a:buBlip>
                <a:blip r:embed="rId3"/>
              </a:buBlip>
              <a:defRPr/>
            </a:pPr>
            <a:r>
              <a:rPr lang="en-US" sz="1800" dirty="0"/>
              <a:t>Certificate Creation Transparency</a:t>
            </a:r>
          </a:p>
          <a:p>
            <a:pPr marL="0" lvl="1" indent="0">
              <a:spcBef>
                <a:spcPts val="600"/>
              </a:spcBef>
              <a:buNone/>
              <a:defRPr/>
            </a:pPr>
            <a:r>
              <a:rPr lang="en-US" sz="1400" i="1" u="sng" dirty="0">
                <a:solidFill>
                  <a:schemeClr val="bg1">
                    <a:lumMod val="50000"/>
                  </a:schemeClr>
                </a:solidFill>
                <a:latin typeface="Arial" panose="020B0604020202020204" pitchFamily="34" charset="0"/>
                <a:cs typeface="Arial" panose="020B0604020202020204" pitchFamily="34" charset="0"/>
              </a:rPr>
              <a:t>http://certificate-transparency.org</a:t>
            </a:r>
          </a:p>
          <a:p>
            <a:pPr marL="400050">
              <a:spcBef>
                <a:spcPts val="600"/>
              </a:spcBef>
              <a:buBlip>
                <a:blip r:embed="rId3"/>
              </a:buBlip>
              <a:defRPr/>
            </a:pPr>
            <a:r>
              <a:rPr lang="en-US" sz="1800" dirty="0"/>
              <a:t>Certificate Pinning</a:t>
            </a:r>
          </a:p>
          <a:p>
            <a:pPr marL="0" lvl="1" indent="0">
              <a:spcBef>
                <a:spcPts val="600"/>
              </a:spcBef>
              <a:buNone/>
              <a:defRPr/>
            </a:pPr>
            <a:r>
              <a:rPr lang="en-US" sz="1400" i="1" u="sng" dirty="0">
                <a:solidFill>
                  <a:schemeClr val="bg1">
                    <a:lumMod val="50000"/>
                  </a:schemeClr>
                </a:solidFill>
                <a:latin typeface="Arial" panose="020B0604020202020204" pitchFamily="34" charset="0"/>
                <a:cs typeface="Arial" panose="020B0604020202020204" pitchFamily="34" charset="0"/>
              </a:rPr>
              <a:t>https://www.owasp.org/index.php/Pinning_Cheat_Sheet </a:t>
            </a:r>
          </a:p>
          <a:p>
            <a:pPr marL="400050">
              <a:spcBef>
                <a:spcPts val="1200"/>
              </a:spcBef>
              <a:buBlip>
                <a:blip r:embed="rId3"/>
              </a:buBlip>
              <a:defRPr/>
            </a:pPr>
            <a:r>
              <a:rPr lang="en-US" sz="1800" dirty="0"/>
              <a:t>Browser Certificate Pruning</a:t>
            </a:r>
          </a:p>
          <a:p>
            <a:pPr marL="343223" lvl="1" indent="0">
              <a:buNone/>
              <a:defRPr/>
            </a:pPr>
            <a:endParaRPr lang="en-US" sz="1425" dirty="0"/>
          </a:p>
          <a:p>
            <a:pPr lvl="1">
              <a:defRPr/>
            </a:pPr>
            <a:endParaRPr lang="en-US" sz="1425" dirty="0">
              <a:latin typeface="+mj-lt"/>
            </a:endParaRPr>
          </a:p>
        </p:txBody>
      </p:sp>
    </p:spTree>
    <p:extLst>
      <p:ext uri="{BB962C8B-B14F-4D97-AF65-F5344CB8AC3E}">
        <p14:creationId xmlns:p14="http://schemas.microsoft.com/office/powerpoint/2010/main" val="56162790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4F95F22C-9930-C24F-8D0F-386902DBFE3C}"/>
              </a:ext>
            </a:extLst>
          </p:cNvPr>
          <p:cNvSpPr>
            <a:spLocks noGrp="1"/>
          </p:cNvSpPr>
          <p:nvPr>
            <p:ph type="title"/>
          </p:nvPr>
        </p:nvSpPr>
        <p:spPr>
          <a:xfrm>
            <a:off x="457200" y="205979"/>
            <a:ext cx="8414046" cy="857250"/>
          </a:xfrm>
        </p:spPr>
        <p:txBody>
          <a:bodyPr>
            <a:noAutofit/>
          </a:bodyPr>
          <a:lstStyle/>
          <a:p>
            <a:r>
              <a:rPr lang="en-US" sz="2800" dirty="0" smtClean="0"/>
              <a:t>Encrypt Data </a:t>
            </a:r>
            <a:r>
              <a:rPr lang="en-US" sz="2800" dirty="0"/>
              <a:t>in </a:t>
            </a:r>
            <a:r>
              <a:rPr lang="en-US" sz="2800" dirty="0" smtClean="0"/>
              <a:t>Transit: </a:t>
            </a:r>
            <a:r>
              <a:rPr lang="en-US" sz="2800" dirty="0"/>
              <a:t>HSTS (Strict Transport Security)</a:t>
            </a:r>
          </a:p>
        </p:txBody>
      </p:sp>
      <p:sp>
        <p:nvSpPr>
          <p:cNvPr id="7" name="Content Placeholder 1"/>
          <p:cNvSpPr>
            <a:spLocks noGrp="1"/>
          </p:cNvSpPr>
          <p:nvPr>
            <p:ph idx="1"/>
          </p:nvPr>
        </p:nvSpPr>
        <p:spPr>
          <a:xfrm>
            <a:off x="457200" y="1200150"/>
            <a:ext cx="8229600" cy="3096022"/>
          </a:xfrm>
        </p:spPr>
        <p:txBody>
          <a:bodyPr>
            <a:noAutofit/>
          </a:bodyPr>
          <a:lstStyle/>
          <a:p>
            <a:pPr marL="400050">
              <a:spcBef>
                <a:spcPts val="600"/>
              </a:spcBef>
              <a:buBlip>
                <a:blip r:embed="rId3"/>
              </a:buBlip>
              <a:defRPr/>
            </a:pPr>
            <a:r>
              <a:rPr lang="en-US" sz="1400" dirty="0"/>
              <a:t>Forces browser to only make HTTPS connection to server</a:t>
            </a:r>
          </a:p>
          <a:p>
            <a:pPr marL="400050">
              <a:spcBef>
                <a:spcPts val="600"/>
              </a:spcBef>
              <a:buBlip>
                <a:blip r:embed="rId3"/>
              </a:buBlip>
              <a:defRPr/>
            </a:pPr>
            <a:r>
              <a:rPr lang="en-US" sz="1400" dirty="0"/>
              <a:t>Must be initially delivered over a HTTPS connection</a:t>
            </a:r>
          </a:p>
          <a:p>
            <a:pPr marL="400050">
              <a:spcBef>
                <a:spcPts val="600"/>
              </a:spcBef>
              <a:buBlip>
                <a:blip r:embed="rId3"/>
              </a:buBlip>
              <a:defRPr/>
            </a:pPr>
            <a:r>
              <a:rPr lang="en-US" sz="1400" dirty="0"/>
              <a:t>Current HSTS Chrome preload list </a:t>
            </a:r>
            <a:r>
              <a:rPr lang="en-US" sz="1100" i="1" u="sng" dirty="0">
                <a:solidFill>
                  <a:schemeClr val="bg1">
                    <a:lumMod val="50000"/>
                  </a:schemeClr>
                </a:solidFill>
                <a:latin typeface="Arial" charset="0"/>
                <a:cs typeface="Arial" charset="0"/>
              </a:rPr>
              <a:t>http://src.chromium.org/viewvc/chrome/trunk/src/net/http/transport_security_state_static.json</a:t>
            </a:r>
          </a:p>
          <a:p>
            <a:pPr marL="400050">
              <a:spcBef>
                <a:spcPts val="1800"/>
              </a:spcBef>
              <a:buBlip>
                <a:blip r:embed="rId3"/>
              </a:buBlip>
              <a:defRPr/>
            </a:pPr>
            <a:r>
              <a:rPr lang="en-US" sz="1400" dirty="0"/>
              <a:t>If you own a site that you would like to see included in the preloaded Chromium HSTS list, start sending the HSTS header and then contact: </a:t>
            </a:r>
            <a:r>
              <a:rPr lang="en-US" sz="1100" i="1" u="sng" dirty="0">
                <a:solidFill>
                  <a:schemeClr val="bg1">
                    <a:lumMod val="50000"/>
                  </a:schemeClr>
                </a:solidFill>
                <a:latin typeface="Arial" charset="0"/>
                <a:cs typeface="Arial" charset="0"/>
              </a:rPr>
              <a:t>https://hstspreload.appspot.com/</a:t>
            </a:r>
          </a:p>
          <a:p>
            <a:pPr marL="400050">
              <a:spcBef>
                <a:spcPts val="1800"/>
              </a:spcBef>
              <a:buBlip>
                <a:blip r:embed="rId3"/>
              </a:buBlip>
              <a:defRPr/>
            </a:pPr>
            <a:r>
              <a:rPr lang="en-US" sz="1400" dirty="0"/>
              <a:t>A site is included in the Firefox preload list if the following hold: </a:t>
            </a:r>
          </a:p>
          <a:p>
            <a:pPr marL="800100" lvl="1">
              <a:spcBef>
                <a:spcPts val="600"/>
              </a:spcBef>
              <a:buFont typeface="Wingdings" panose="05000000000000000000" pitchFamily="2" charset="2"/>
              <a:buChar char="§"/>
              <a:defRPr/>
            </a:pPr>
            <a:r>
              <a:rPr lang="en-US" sz="1400" dirty="0"/>
              <a:t>It is in the Chromium list (with force-https).</a:t>
            </a:r>
          </a:p>
          <a:p>
            <a:pPr marL="800100" lvl="1">
              <a:spcBef>
                <a:spcPts val="600"/>
              </a:spcBef>
              <a:buFont typeface="Wingdings" panose="05000000000000000000" pitchFamily="2" charset="2"/>
              <a:buChar char="§"/>
              <a:defRPr/>
            </a:pPr>
            <a:r>
              <a:rPr lang="en-US" sz="1400" dirty="0"/>
              <a:t>It sends an HSTS header.</a:t>
            </a:r>
          </a:p>
          <a:p>
            <a:pPr marL="800100" lvl="1">
              <a:spcBef>
                <a:spcPts val="600"/>
              </a:spcBef>
              <a:buFont typeface="Wingdings" panose="05000000000000000000" pitchFamily="2" charset="2"/>
              <a:buChar char="§"/>
              <a:defRPr/>
            </a:pPr>
            <a:r>
              <a:rPr lang="en-US" sz="1400" dirty="0"/>
              <a:t>The max-age sent is at least 10886400 (18 weeks).</a:t>
            </a:r>
          </a:p>
        </p:txBody>
      </p:sp>
      <p:sp>
        <p:nvSpPr>
          <p:cNvPr id="5" name="Rectangle 4"/>
          <p:cNvSpPr/>
          <p:nvPr/>
        </p:nvSpPr>
        <p:spPr>
          <a:xfrm>
            <a:off x="457200" y="938540"/>
            <a:ext cx="4960620" cy="261610"/>
          </a:xfrm>
          <a:prstGeom prst="rect">
            <a:avLst/>
          </a:prstGeom>
        </p:spPr>
        <p:txBody>
          <a:bodyPr wrap="square">
            <a:spAutoFit/>
          </a:bodyPr>
          <a:lstStyle/>
          <a:p>
            <a:r>
              <a:rPr lang="en-US" sz="1100" i="1" u="sng" dirty="0">
                <a:solidFill>
                  <a:schemeClr val="bg1">
                    <a:lumMod val="50000"/>
                  </a:schemeClr>
                </a:solidFill>
                <a:latin typeface="Arial" charset="0"/>
                <a:cs typeface="Arial" charset="0"/>
              </a:rPr>
              <a:t>http://dev.chromium.org/sts</a:t>
            </a:r>
          </a:p>
        </p:txBody>
      </p:sp>
    </p:spTree>
    <p:extLst>
      <p:ext uri="{BB962C8B-B14F-4D97-AF65-F5344CB8AC3E}">
        <p14:creationId xmlns:p14="http://schemas.microsoft.com/office/powerpoint/2010/main" val="422821294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600" dirty="0"/>
              <a:t>Software Development Life Cycle </a:t>
            </a:r>
          </a:p>
        </p:txBody>
      </p:sp>
      <p:pic>
        <p:nvPicPr>
          <p:cNvPr id="5" name="Content Placeholder 4">
            <a:extLst>
              <a:ext uri="{FF2B5EF4-FFF2-40B4-BE49-F238E27FC236}">
                <a16:creationId xmlns="" xmlns:a16="http://schemas.microsoft.com/office/drawing/2014/main" id="{83C427F3-30C9-2B44-8106-970D13CD447F}"/>
              </a:ext>
            </a:extLst>
          </p:cNvPr>
          <p:cNvPicPr>
            <a:picLocks noGrp="1" noChangeAspect="1"/>
          </p:cNvPicPr>
          <p:nvPr>
            <p:ph idx="1"/>
          </p:nvPr>
        </p:nvPicPr>
        <p:blipFill>
          <a:blip r:embed="rId3" cstate="screen">
            <a:extLst>
              <a:ext uri="{28A0092B-C50C-407E-A947-70E740481C1C}">
                <a14:useLocalDpi xmlns:a14="http://schemas.microsoft.com/office/drawing/2010/main"/>
              </a:ext>
            </a:extLst>
          </a:blip>
          <a:stretch>
            <a:fillRect/>
          </a:stretch>
        </p:blipFill>
        <p:spPr>
          <a:xfrm>
            <a:off x="3033354" y="1200150"/>
            <a:ext cx="3077292" cy="3095625"/>
          </a:xfrm>
          <a:prstGeom prst="rect">
            <a:avLst/>
          </a:prstGeom>
        </p:spPr>
      </p:pic>
    </p:spTree>
    <p:extLst>
      <p:ext uri="{BB962C8B-B14F-4D97-AF65-F5344CB8AC3E}">
        <p14:creationId xmlns:p14="http://schemas.microsoft.com/office/powerpoint/2010/main" val="69724466"/>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A5E44C2-B16D-FD4F-A4EE-B9E9FB7AB645}"/>
              </a:ext>
            </a:extLst>
          </p:cNvPr>
          <p:cNvSpPr>
            <a:spLocks noGrp="1"/>
          </p:cNvSpPr>
          <p:nvPr>
            <p:ph type="title"/>
          </p:nvPr>
        </p:nvSpPr>
        <p:spPr/>
        <p:txBody>
          <a:bodyPr>
            <a:normAutofit/>
          </a:bodyPr>
          <a:lstStyle/>
          <a:p>
            <a:r>
              <a:rPr lang="en-US" dirty="0" smtClean="0"/>
              <a:t>Encrypt </a:t>
            </a:r>
            <a:r>
              <a:rPr lang="en-US" dirty="0"/>
              <a:t>D</a:t>
            </a:r>
            <a:r>
              <a:rPr lang="en-US" dirty="0" smtClean="0"/>
              <a:t>ata </a:t>
            </a:r>
            <a:r>
              <a:rPr lang="en-US" dirty="0"/>
              <a:t>in Transit: </a:t>
            </a:r>
            <a:r>
              <a:rPr lang="en-GB" dirty="0"/>
              <a:t>Forward Secrecy</a:t>
            </a:r>
            <a:endParaRPr lang="en-US" dirty="0"/>
          </a:p>
        </p:txBody>
      </p:sp>
      <p:sp>
        <p:nvSpPr>
          <p:cNvPr id="7" name="Content Placeholder 1"/>
          <p:cNvSpPr>
            <a:spLocks noGrp="1"/>
          </p:cNvSpPr>
          <p:nvPr>
            <p:ph idx="1"/>
          </p:nvPr>
        </p:nvSpPr>
        <p:spPr/>
        <p:txBody>
          <a:bodyPr>
            <a:noAutofit/>
          </a:bodyPr>
          <a:lstStyle/>
          <a:p>
            <a:pPr marL="400050">
              <a:spcBef>
                <a:spcPts val="600"/>
              </a:spcBef>
              <a:buBlip>
                <a:blip r:embed="rId3"/>
              </a:buBlip>
              <a:defRPr/>
            </a:pPr>
            <a:endParaRPr lang="en-US" sz="1400" dirty="0"/>
          </a:p>
          <a:p>
            <a:pPr marL="400050">
              <a:spcBef>
                <a:spcPts val="600"/>
              </a:spcBef>
              <a:buBlip>
                <a:blip r:embed="rId3"/>
              </a:buBlip>
              <a:defRPr/>
            </a:pPr>
            <a:r>
              <a:rPr lang="en-US" sz="1400" dirty="0"/>
              <a:t>If you use older SSL ciphers, every time anyone makes a SSL connection to your server, that message is encrypted with (basically) the same private server key</a:t>
            </a:r>
          </a:p>
          <a:p>
            <a:pPr marL="400050">
              <a:spcBef>
                <a:spcPts val="2400"/>
              </a:spcBef>
              <a:buBlip>
                <a:blip r:embed="rId3"/>
              </a:buBlip>
              <a:defRPr/>
            </a:pPr>
            <a:r>
              <a:rPr lang="en-US" sz="1400" b="1" dirty="0"/>
              <a:t>Perfect forward secrecy</a:t>
            </a:r>
            <a:r>
              <a:rPr lang="en-US" sz="1400" dirty="0"/>
              <a:t>: Peers in a conversation instead negotiate secrets through an ephemeral (temporary) key exchange </a:t>
            </a:r>
          </a:p>
          <a:p>
            <a:pPr marL="400050">
              <a:spcBef>
                <a:spcPts val="2400"/>
              </a:spcBef>
              <a:buBlip>
                <a:blip r:embed="rId3"/>
              </a:buBlip>
              <a:defRPr/>
            </a:pPr>
            <a:r>
              <a:rPr lang="en-US" sz="1400" dirty="0"/>
              <a:t> With PFS, recording </a:t>
            </a:r>
            <a:r>
              <a:rPr lang="en-US" sz="1400" dirty="0" err="1"/>
              <a:t>ciphertext</a:t>
            </a:r>
            <a:r>
              <a:rPr lang="en-US" sz="1400" dirty="0"/>
              <a:t> traffic doesn't help an attacker even if the private server key is stolen!</a:t>
            </a:r>
          </a:p>
        </p:txBody>
      </p:sp>
      <p:sp>
        <p:nvSpPr>
          <p:cNvPr id="5" name="Rectangle 4"/>
          <p:cNvSpPr/>
          <p:nvPr/>
        </p:nvSpPr>
        <p:spPr>
          <a:xfrm>
            <a:off x="457200" y="1186340"/>
            <a:ext cx="4960620" cy="261610"/>
          </a:xfrm>
          <a:prstGeom prst="rect">
            <a:avLst/>
          </a:prstGeom>
        </p:spPr>
        <p:txBody>
          <a:bodyPr wrap="square">
            <a:spAutoFit/>
          </a:bodyPr>
          <a:lstStyle/>
          <a:p>
            <a:r>
              <a:rPr lang="en-US" sz="1100" i="1" u="sng" dirty="0">
                <a:solidFill>
                  <a:schemeClr val="bg1">
                    <a:lumMod val="50000"/>
                  </a:schemeClr>
                </a:solidFill>
                <a:latin typeface="Arial" charset="0"/>
                <a:cs typeface="Arial" charset="0"/>
              </a:rPr>
              <a:t>https://whispersystems.org/blog/asynchronous-security/</a:t>
            </a:r>
          </a:p>
        </p:txBody>
      </p:sp>
    </p:spTree>
    <p:extLst>
      <p:ext uri="{BB962C8B-B14F-4D97-AF65-F5344CB8AC3E}">
        <p14:creationId xmlns:p14="http://schemas.microsoft.com/office/powerpoint/2010/main" val="915663140"/>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949484" y="539931"/>
            <a:ext cx="3454038" cy="345403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9838740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p:cNvSpPr>
            <a:spLocks noGrp="1"/>
          </p:cNvSpPr>
          <p:nvPr>
            <p:ph type="title"/>
          </p:nvPr>
        </p:nvSpPr>
        <p:spPr>
          <a:xfrm>
            <a:off x="1486654" y="1899327"/>
            <a:ext cx="6170693" cy="857250"/>
          </a:xfrm>
        </p:spPr>
        <p:txBody>
          <a:bodyPr/>
          <a:lstStyle/>
          <a:p>
            <a:pPr algn="ctr" eaLnBrk="1" hangingPunct="1">
              <a:defRPr/>
            </a:pPr>
            <a:r>
              <a:rPr lang="en-US" sz="4200" dirty="0">
                <a:solidFill>
                  <a:srgbClr val="000000"/>
                </a:solidFill>
                <a:cs typeface="Arial" charset="0"/>
              </a:rPr>
              <a:t>AES</a:t>
            </a:r>
          </a:p>
        </p:txBody>
      </p:sp>
    </p:spTree>
    <p:extLst>
      <p:ext uri="{BB962C8B-B14F-4D97-AF65-F5344CB8AC3E}">
        <p14:creationId xmlns:p14="http://schemas.microsoft.com/office/powerpoint/2010/main" val="39139741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p:cNvSpPr>
            <a:spLocks noGrp="1"/>
          </p:cNvSpPr>
          <p:nvPr>
            <p:ph type="title"/>
          </p:nvPr>
        </p:nvSpPr>
        <p:spPr>
          <a:xfrm>
            <a:off x="1486654" y="1899327"/>
            <a:ext cx="6170693" cy="857250"/>
          </a:xfrm>
        </p:spPr>
        <p:txBody>
          <a:bodyPr/>
          <a:lstStyle/>
          <a:p>
            <a:pPr algn="ctr" eaLnBrk="1" hangingPunct="1">
              <a:defRPr/>
            </a:pPr>
            <a:r>
              <a:rPr lang="en-US" sz="4200" dirty="0">
                <a:solidFill>
                  <a:srgbClr val="000000"/>
                </a:solidFill>
                <a:cs typeface="Arial" charset="0"/>
              </a:rPr>
              <a:t>AES-ECB</a:t>
            </a:r>
          </a:p>
        </p:txBody>
      </p:sp>
    </p:spTree>
    <p:extLst>
      <p:ext uri="{BB962C8B-B14F-4D97-AF65-F5344CB8AC3E}">
        <p14:creationId xmlns:p14="http://schemas.microsoft.com/office/powerpoint/2010/main" val="17322071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a:xfrm>
            <a:off x="1530197" y="1885406"/>
            <a:ext cx="6170693" cy="857250"/>
          </a:xfrm>
        </p:spPr>
        <p:txBody>
          <a:bodyPr/>
          <a:lstStyle/>
          <a:p>
            <a:pPr algn="ctr" eaLnBrk="1" hangingPunct="1">
              <a:defRPr/>
            </a:pPr>
            <a:r>
              <a:rPr lang="en-US" sz="4200" dirty="0">
                <a:solidFill>
                  <a:srgbClr val="000000"/>
                </a:solidFill>
                <a:cs typeface="Arial" charset="0"/>
              </a:rPr>
              <a:t>AES-GCM</a:t>
            </a:r>
          </a:p>
        </p:txBody>
      </p:sp>
    </p:spTree>
    <p:extLst>
      <p:ext uri="{BB962C8B-B14F-4D97-AF65-F5344CB8AC3E}">
        <p14:creationId xmlns:p14="http://schemas.microsoft.com/office/powerpoint/2010/main" val="3814687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p:cNvSpPr>
            <a:spLocks noGrp="1"/>
          </p:cNvSpPr>
          <p:nvPr>
            <p:ph type="title"/>
          </p:nvPr>
        </p:nvSpPr>
        <p:spPr>
          <a:xfrm>
            <a:off x="1486654" y="1894114"/>
            <a:ext cx="6170693" cy="857250"/>
          </a:xfrm>
        </p:spPr>
        <p:txBody>
          <a:bodyPr/>
          <a:lstStyle/>
          <a:p>
            <a:pPr algn="ctr" eaLnBrk="1" hangingPunct="1">
              <a:defRPr/>
            </a:pPr>
            <a:r>
              <a:rPr lang="en-US" sz="4200" dirty="0">
                <a:solidFill>
                  <a:srgbClr val="000000"/>
                </a:solidFill>
                <a:cs typeface="Arial" charset="0"/>
              </a:rPr>
              <a:t>AES-CBC</a:t>
            </a:r>
          </a:p>
        </p:txBody>
      </p:sp>
    </p:spTree>
    <p:extLst>
      <p:ext uri="{BB962C8B-B14F-4D97-AF65-F5344CB8AC3E}">
        <p14:creationId xmlns:p14="http://schemas.microsoft.com/office/powerpoint/2010/main" val="23459154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p:cNvSpPr>
            <a:spLocks noGrp="1"/>
          </p:cNvSpPr>
          <p:nvPr>
            <p:ph type="title"/>
          </p:nvPr>
        </p:nvSpPr>
        <p:spPr>
          <a:xfrm>
            <a:off x="1495362" y="1911532"/>
            <a:ext cx="6170693" cy="857250"/>
          </a:xfrm>
        </p:spPr>
        <p:txBody>
          <a:bodyPr/>
          <a:lstStyle/>
          <a:p>
            <a:pPr algn="ctr" eaLnBrk="1" hangingPunct="1">
              <a:defRPr/>
            </a:pPr>
            <a:r>
              <a:rPr lang="en-US" sz="4200" dirty="0">
                <a:solidFill>
                  <a:srgbClr val="000000"/>
                </a:solidFill>
                <a:cs typeface="Arial" charset="0"/>
              </a:rPr>
              <a:t>Unique IV per message</a:t>
            </a:r>
          </a:p>
        </p:txBody>
      </p:sp>
    </p:spTree>
    <p:extLst>
      <p:ext uri="{BB962C8B-B14F-4D97-AF65-F5344CB8AC3E}">
        <p14:creationId xmlns:p14="http://schemas.microsoft.com/office/powerpoint/2010/main" val="5611078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p:cNvSpPr>
            <a:spLocks noGrp="1"/>
          </p:cNvSpPr>
          <p:nvPr>
            <p:ph type="title"/>
          </p:nvPr>
        </p:nvSpPr>
        <p:spPr>
          <a:xfrm>
            <a:off x="1486654" y="1895202"/>
            <a:ext cx="6170693" cy="857250"/>
          </a:xfrm>
        </p:spPr>
        <p:txBody>
          <a:bodyPr/>
          <a:lstStyle/>
          <a:p>
            <a:pPr algn="ctr" eaLnBrk="1" hangingPunct="1">
              <a:defRPr/>
            </a:pPr>
            <a:r>
              <a:rPr lang="en-US" sz="4200" dirty="0">
                <a:solidFill>
                  <a:srgbClr val="000000"/>
                </a:solidFill>
                <a:cs typeface="Arial" charset="0"/>
              </a:rPr>
              <a:t>Padding</a:t>
            </a:r>
          </a:p>
        </p:txBody>
      </p:sp>
    </p:spTree>
    <p:extLst>
      <p:ext uri="{BB962C8B-B14F-4D97-AF65-F5344CB8AC3E}">
        <p14:creationId xmlns:p14="http://schemas.microsoft.com/office/powerpoint/2010/main" val="12464860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a:xfrm>
            <a:off x="1558231" y="1790700"/>
            <a:ext cx="6170693" cy="857250"/>
          </a:xfrm>
        </p:spPr>
        <p:txBody>
          <a:bodyPr>
            <a:normAutofit fontScale="90000"/>
          </a:bodyPr>
          <a:lstStyle/>
          <a:p>
            <a:pPr algn="ctr" eaLnBrk="1" hangingPunct="1">
              <a:defRPr/>
            </a:pPr>
            <a:r>
              <a:rPr lang="en-US" sz="3450" dirty="0">
                <a:solidFill>
                  <a:srgbClr val="000000"/>
                </a:solidFill>
                <a:cs typeface="Arial" charset="0"/>
              </a:rPr>
              <a:t>Key storage and management</a:t>
            </a:r>
            <a:br>
              <a:rPr lang="en-US" sz="3450" dirty="0">
                <a:solidFill>
                  <a:srgbClr val="000000"/>
                </a:solidFill>
                <a:cs typeface="Arial" charset="0"/>
              </a:rPr>
            </a:br>
            <a:r>
              <a:rPr lang="en-US" sz="3450" dirty="0">
                <a:solidFill>
                  <a:srgbClr val="000000"/>
                </a:solidFill>
                <a:cs typeface="Arial" charset="0"/>
              </a:rPr>
              <a:t>+ </a:t>
            </a:r>
            <a:br>
              <a:rPr lang="en-US" sz="3450" dirty="0">
                <a:solidFill>
                  <a:srgbClr val="000000"/>
                </a:solidFill>
                <a:cs typeface="Arial" charset="0"/>
              </a:rPr>
            </a:br>
            <a:r>
              <a:rPr lang="en-US" sz="3450" dirty="0">
                <a:solidFill>
                  <a:srgbClr val="000000"/>
                </a:solidFill>
                <a:cs typeface="Arial" charset="0"/>
              </a:rPr>
              <a:t>Cryptographic process isolation</a:t>
            </a:r>
          </a:p>
        </p:txBody>
      </p:sp>
    </p:spTree>
    <p:extLst>
      <p:ext uri="{BB962C8B-B14F-4D97-AF65-F5344CB8AC3E}">
        <p14:creationId xmlns:p14="http://schemas.microsoft.com/office/powerpoint/2010/main" val="320390742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p:cNvSpPr>
            <a:spLocks noGrp="1"/>
          </p:cNvSpPr>
          <p:nvPr>
            <p:ph type="title"/>
          </p:nvPr>
        </p:nvSpPr>
        <p:spPr>
          <a:xfrm>
            <a:off x="1486654" y="1754777"/>
            <a:ext cx="6170693" cy="857250"/>
          </a:xfrm>
        </p:spPr>
        <p:txBody>
          <a:bodyPr/>
          <a:lstStyle/>
          <a:p>
            <a:pPr algn="ctr" eaLnBrk="1" hangingPunct="1">
              <a:defRPr/>
            </a:pPr>
            <a:r>
              <a:rPr lang="en-US" sz="3450" dirty="0">
                <a:solidFill>
                  <a:srgbClr val="000000"/>
                </a:solidFill>
                <a:cs typeface="Arial" charset="0"/>
              </a:rPr>
              <a:t>Confidentiality !</a:t>
            </a:r>
          </a:p>
        </p:txBody>
      </p:sp>
    </p:spTree>
    <p:extLst>
      <p:ext uri="{BB962C8B-B14F-4D97-AF65-F5344CB8AC3E}">
        <p14:creationId xmlns:p14="http://schemas.microsoft.com/office/powerpoint/2010/main" val="211071274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600" dirty="0"/>
              <a:t>Microsoft SDL for Agile</a:t>
            </a:r>
          </a:p>
        </p:txBody>
      </p:sp>
      <p:sp>
        <p:nvSpPr>
          <p:cNvPr id="4" name="Content Placeholder 3"/>
          <p:cNvSpPr>
            <a:spLocks noGrp="1"/>
          </p:cNvSpPr>
          <p:nvPr>
            <p:ph idx="1"/>
          </p:nvPr>
        </p:nvSpPr>
        <p:spPr/>
        <p:txBody>
          <a:bodyPr/>
          <a:lstStyle/>
          <a:p>
            <a:endParaRPr lang="en-US"/>
          </a:p>
        </p:txBody>
      </p:sp>
      <p:pic>
        <p:nvPicPr>
          <p:cNvPr id="5" name="Shape 240"/>
          <p:cNvPicPr preferRelativeResize="0"/>
          <p:nvPr/>
        </p:nvPicPr>
        <p:blipFill rotWithShape="1">
          <a:blip r:embed="rId3">
            <a:alphaModFix/>
          </a:blip>
          <a:srcRect/>
          <a:stretch/>
        </p:blipFill>
        <p:spPr>
          <a:xfrm>
            <a:off x="478800" y="1220973"/>
            <a:ext cx="8498664" cy="3074449"/>
          </a:xfrm>
          <a:prstGeom prst="rect">
            <a:avLst/>
          </a:prstGeom>
          <a:noFill/>
          <a:ln>
            <a:noFill/>
          </a:ln>
        </p:spPr>
      </p:pic>
    </p:spTree>
    <p:extLst>
      <p:ext uri="{BB962C8B-B14F-4D97-AF65-F5344CB8AC3E}">
        <p14:creationId xmlns:p14="http://schemas.microsoft.com/office/powerpoint/2010/main" val="2825511880"/>
      </p:ext>
    </p:extLst>
  </p:cSld>
  <p:clrMapOvr>
    <a:masterClrMapping/>
  </p:clrMapOvr>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a:xfrm>
            <a:off x="1486654" y="1968996"/>
            <a:ext cx="6170693" cy="857250"/>
          </a:xfrm>
        </p:spPr>
        <p:txBody>
          <a:bodyPr/>
          <a:lstStyle/>
          <a:p>
            <a:pPr algn="ctr" eaLnBrk="1" hangingPunct="1">
              <a:defRPr/>
            </a:pPr>
            <a:r>
              <a:rPr lang="en-US" sz="3450" dirty="0">
                <a:solidFill>
                  <a:srgbClr val="000000"/>
                </a:solidFill>
                <a:cs typeface="Arial" charset="0"/>
              </a:rPr>
              <a:t>HMAC your </a:t>
            </a:r>
            <a:r>
              <a:rPr lang="en-US" sz="3450" dirty="0" err="1">
                <a:solidFill>
                  <a:srgbClr val="000000"/>
                </a:solidFill>
                <a:cs typeface="Arial" charset="0"/>
              </a:rPr>
              <a:t>ciphertext</a:t>
            </a:r>
            <a:endParaRPr lang="en-US" sz="3450" dirty="0">
              <a:solidFill>
                <a:srgbClr val="000000"/>
              </a:solidFill>
              <a:cs typeface="Arial" charset="0"/>
            </a:endParaRPr>
          </a:p>
        </p:txBody>
      </p:sp>
    </p:spTree>
    <p:extLst>
      <p:ext uri="{BB962C8B-B14F-4D97-AF65-F5344CB8AC3E}">
        <p14:creationId xmlns:p14="http://schemas.microsoft.com/office/powerpoint/2010/main" val="315264345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p:cNvSpPr>
            <a:spLocks noGrp="1"/>
          </p:cNvSpPr>
          <p:nvPr>
            <p:ph type="title"/>
          </p:nvPr>
        </p:nvSpPr>
        <p:spPr>
          <a:xfrm>
            <a:off x="1558231" y="1968996"/>
            <a:ext cx="6170693" cy="857250"/>
          </a:xfrm>
        </p:spPr>
        <p:txBody>
          <a:bodyPr/>
          <a:lstStyle/>
          <a:p>
            <a:pPr algn="ctr" eaLnBrk="1" hangingPunct="1">
              <a:defRPr/>
            </a:pPr>
            <a:r>
              <a:rPr lang="en-US" sz="3450" dirty="0">
                <a:solidFill>
                  <a:srgbClr val="000000"/>
                </a:solidFill>
                <a:cs typeface="Arial" charset="0"/>
              </a:rPr>
              <a:t>Integrity !</a:t>
            </a:r>
          </a:p>
        </p:txBody>
      </p:sp>
    </p:spTree>
    <p:extLst>
      <p:ext uri="{BB962C8B-B14F-4D97-AF65-F5344CB8AC3E}">
        <p14:creationId xmlns:p14="http://schemas.microsoft.com/office/powerpoint/2010/main" val="40262171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itle 1"/>
          <p:cNvSpPr>
            <a:spLocks noGrp="1"/>
          </p:cNvSpPr>
          <p:nvPr>
            <p:ph type="title"/>
          </p:nvPr>
        </p:nvSpPr>
        <p:spPr>
          <a:xfrm>
            <a:off x="1558231" y="1995785"/>
            <a:ext cx="6170693" cy="857250"/>
          </a:xfrm>
        </p:spPr>
        <p:txBody>
          <a:bodyPr>
            <a:normAutofit fontScale="90000"/>
          </a:bodyPr>
          <a:lstStyle/>
          <a:p>
            <a:pPr algn="ctr" eaLnBrk="1" hangingPunct="1">
              <a:defRPr/>
            </a:pPr>
            <a:r>
              <a:rPr lang="en-US" sz="3450" dirty="0">
                <a:solidFill>
                  <a:srgbClr val="000000"/>
                </a:solidFill>
                <a:cs typeface="Arial" charset="0"/>
              </a:rPr>
              <a:t>Derive integrity and confidentiality keys from same master key with labeling</a:t>
            </a:r>
          </a:p>
        </p:txBody>
      </p:sp>
    </p:spTree>
    <p:extLst>
      <p:ext uri="{BB962C8B-B14F-4D97-AF65-F5344CB8AC3E}">
        <p14:creationId xmlns:p14="http://schemas.microsoft.com/office/powerpoint/2010/main" val="17436840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itle 1"/>
          <p:cNvSpPr>
            <a:spLocks noGrp="1"/>
          </p:cNvSpPr>
          <p:nvPr>
            <p:ph type="title"/>
          </p:nvPr>
        </p:nvSpPr>
        <p:spPr>
          <a:xfrm>
            <a:off x="1636608" y="1698716"/>
            <a:ext cx="6170693" cy="857250"/>
          </a:xfrm>
        </p:spPr>
        <p:txBody>
          <a:bodyPr>
            <a:normAutofit fontScale="90000"/>
          </a:bodyPr>
          <a:lstStyle/>
          <a:p>
            <a:pPr algn="ctr" eaLnBrk="1" hangingPunct="1">
              <a:defRPr/>
            </a:pPr>
            <a:r>
              <a:rPr lang="en-US" sz="3450" dirty="0">
                <a:solidFill>
                  <a:srgbClr val="000000"/>
                </a:solidFill>
                <a:cs typeface="Arial" charset="0"/>
              </a:rPr>
              <a:t>Don</a:t>
            </a:r>
            <a:r>
              <a:rPr lang="fr-FR" sz="3450" dirty="0">
                <a:solidFill>
                  <a:srgbClr val="000000"/>
                </a:solidFill>
                <a:cs typeface="Arial" charset="0"/>
              </a:rPr>
              <a:t>'</a:t>
            </a:r>
            <a:r>
              <a:rPr lang="en-US" sz="3450" dirty="0">
                <a:solidFill>
                  <a:srgbClr val="000000"/>
                </a:solidFill>
                <a:cs typeface="Arial" charset="0"/>
              </a:rPr>
              <a:t>t forget to generate a master key from a good random source</a:t>
            </a:r>
          </a:p>
        </p:txBody>
      </p:sp>
    </p:spTree>
    <p:extLst>
      <p:ext uri="{BB962C8B-B14F-4D97-AF65-F5344CB8AC3E}">
        <p14:creationId xmlns:p14="http://schemas.microsoft.com/office/powerpoint/2010/main" val="372086922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929" name="Picture 3"/>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2575087" y="293504"/>
            <a:ext cx="3737075" cy="37370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705401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7200" y="1008000"/>
            <a:ext cx="4960620" cy="261610"/>
          </a:xfrm>
          <a:prstGeom prst="rect">
            <a:avLst/>
          </a:prstGeom>
        </p:spPr>
        <p:txBody>
          <a:bodyPr wrap="square">
            <a:spAutoFit/>
          </a:bodyPr>
          <a:lstStyle/>
          <a:p>
            <a:r>
              <a:rPr lang="fr-FR" sz="1100" i="1" u="sng" dirty="0">
                <a:solidFill>
                  <a:schemeClr val="bg1">
                    <a:lumMod val="50000"/>
                  </a:schemeClr>
                </a:solidFill>
              </a:rPr>
              <a:t>https://github.com/google/tink</a:t>
            </a:r>
          </a:p>
        </p:txBody>
      </p:sp>
      <p:sp>
        <p:nvSpPr>
          <p:cNvPr id="9" name="Rectangle 8"/>
          <p:cNvSpPr/>
          <p:nvPr/>
        </p:nvSpPr>
        <p:spPr bwMode="auto">
          <a:xfrm>
            <a:off x="457200" y="3139479"/>
            <a:ext cx="2059577" cy="360032"/>
          </a:xfrm>
          <a:prstGeom prst="rect">
            <a:avLst/>
          </a:prstGeom>
          <a:no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indent="-268288" algn="just" defTabSz="914400" fontAlgn="ctr">
              <a:spcBef>
                <a:spcPts val="600"/>
              </a:spcBef>
              <a:spcAft>
                <a:spcPts val="600"/>
              </a:spcAft>
              <a:buClr>
                <a:srgbClr val="00B050"/>
              </a:buClr>
              <a:buSzPct val="120000"/>
              <a:buFont typeface="Wingdings" panose="05000000000000000000" pitchFamily="2" charset="2"/>
              <a:buChar char="þ"/>
            </a:pPr>
            <a:r>
              <a:rPr lang="fr-FR" sz="1600" b="1" dirty="0" err="1">
                <a:solidFill>
                  <a:prstClr val="black"/>
                </a:solidFill>
                <a:cs typeface="Arial" panose="020B0604020202020204" pitchFamily="34" charset="0"/>
              </a:rPr>
              <a:t>Sample</a:t>
            </a:r>
            <a:r>
              <a:rPr lang="fr-FR" sz="1600" b="1" dirty="0">
                <a:solidFill>
                  <a:prstClr val="black"/>
                </a:solidFill>
                <a:cs typeface="Arial" panose="020B0604020202020204" pitchFamily="34" charset="0"/>
              </a:rPr>
              <a:t> Usage :</a:t>
            </a:r>
          </a:p>
        </p:txBody>
      </p:sp>
      <p:sp>
        <p:nvSpPr>
          <p:cNvPr id="10" name="Rectangle 2"/>
          <p:cNvSpPr>
            <a:spLocks noChangeArrowheads="1"/>
          </p:cNvSpPr>
          <p:nvPr/>
        </p:nvSpPr>
        <p:spPr bwMode="auto">
          <a:xfrm>
            <a:off x="457200" y="3461810"/>
            <a:ext cx="8229600" cy="830997"/>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200" b="1" i="1" dirty="0" err="1">
                <a:latin typeface="Consolas" panose="020B0609020204030204" pitchFamily="49" charset="0"/>
                <a:cs typeface="Consolas" panose="020B0609020204030204" pitchFamily="49" charset="0"/>
              </a:rPr>
              <a:t>encrypt(plaintext, associated_data), </a:t>
            </a:r>
            <a:r>
              <a:rPr lang="en-US" sz="1200" b="1" dirty="0" err="1">
                <a:solidFill>
                  <a:srgbClr val="008800"/>
                </a:solidFill>
                <a:latin typeface="Consolas" panose="020B0609020204030204" pitchFamily="49" charset="0"/>
                <a:cs typeface="Consolas" panose="020B0609020204030204" pitchFamily="49" charset="0"/>
              </a:rPr>
              <a:t>which encrypts the given plaintext (using associated_data as additional AEAD-input) and returns the resulting ciphertext</a:t>
            </a:r>
          </a:p>
          <a:p>
            <a:r>
              <a:rPr lang="en-US" sz="1200" b="1" i="1" dirty="0" err="1">
                <a:latin typeface="Consolas" panose="020B0609020204030204" pitchFamily="49" charset="0"/>
                <a:cs typeface="Consolas" panose="020B0609020204030204" pitchFamily="49" charset="0"/>
              </a:rPr>
              <a:t>decrypt(ciphertext, associated_data), </a:t>
            </a:r>
            <a:r>
              <a:rPr lang="en-US" sz="1200" b="1" dirty="0" err="1">
                <a:solidFill>
                  <a:srgbClr val="008800"/>
                </a:solidFill>
                <a:latin typeface="Consolas" panose="020B0609020204030204" pitchFamily="49" charset="0"/>
                <a:cs typeface="Consolas" panose="020B0609020204030204" pitchFamily="49" charset="0"/>
              </a:rPr>
              <a:t>which decrypts the given ciphertext (using associated_data as additional AEAD-input) and returns the resulting plaintext</a:t>
            </a:r>
            <a:endParaRPr lang="en-US" sz="1200" dirty="0">
              <a:latin typeface="Consolas" panose="020B0609020204030204" pitchFamily="49" charset="0"/>
              <a:cs typeface="Consolas" panose="020B0609020204030204" pitchFamily="49" charset="0"/>
            </a:endParaRPr>
          </a:p>
        </p:txBody>
      </p:sp>
      <p:sp>
        <p:nvSpPr>
          <p:cNvPr id="11" name="Content Placeholder 1"/>
          <p:cNvSpPr txBox="1">
            <a:spLocks/>
          </p:cNvSpPr>
          <p:nvPr/>
        </p:nvSpPr>
        <p:spPr>
          <a:xfrm>
            <a:off x="457200" y="1235101"/>
            <a:ext cx="8382000" cy="1762110"/>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a:spcBef>
                <a:spcPts val="600"/>
              </a:spcBef>
              <a:buBlip>
                <a:blip r:embed="rId3"/>
              </a:buBlip>
              <a:defRPr/>
            </a:pPr>
            <a:r>
              <a:rPr lang="en-US" sz="1600" dirty="0" smtClean="0"/>
              <a:t>cryptographic </a:t>
            </a:r>
            <a:r>
              <a:rPr lang="en-US" sz="1600" dirty="0"/>
              <a:t>library that provides </a:t>
            </a:r>
            <a:r>
              <a:rPr lang="en-US" sz="1600" dirty="0" smtClean="0"/>
              <a:t>easy</a:t>
            </a:r>
            <a:r>
              <a:rPr lang="en-US" sz="1600" dirty="0"/>
              <a:t>, simple, secure, and agile API for common cryptographic tasks. </a:t>
            </a:r>
          </a:p>
          <a:p>
            <a:pPr marL="400050">
              <a:spcBef>
                <a:spcPts val="600"/>
              </a:spcBef>
              <a:buBlip>
                <a:blip r:embed="rId3"/>
              </a:buBlip>
              <a:defRPr/>
            </a:pPr>
            <a:r>
              <a:rPr lang="en-US" sz="1600" dirty="0"/>
              <a:t>Designed to make it easier and safer for developers to use cryptography in their applications. </a:t>
            </a:r>
          </a:p>
          <a:p>
            <a:pPr marL="400050">
              <a:spcBef>
                <a:spcPts val="600"/>
              </a:spcBef>
              <a:buBlip>
                <a:blip r:embed="rId3"/>
              </a:buBlip>
              <a:defRPr/>
            </a:pPr>
            <a:r>
              <a:rPr lang="en-US" sz="1600" i="1" dirty="0"/>
              <a:t>Direct integration into popular key management solutions like Amazon KMS &lt; WHOA</a:t>
            </a:r>
          </a:p>
          <a:p>
            <a:pPr marL="400050">
              <a:spcBef>
                <a:spcPts val="600"/>
              </a:spcBef>
              <a:buBlip>
                <a:blip r:embed="rId3"/>
              </a:buBlip>
              <a:defRPr/>
            </a:pPr>
            <a:r>
              <a:rPr lang="en-US" sz="1600" dirty="0"/>
              <a:t>Safe default algorithms and  modes, and key lengths</a:t>
            </a:r>
          </a:p>
          <a:p>
            <a:pPr marL="400050">
              <a:spcBef>
                <a:spcPts val="600"/>
              </a:spcBef>
              <a:buBlip>
                <a:blip r:embed="rId3"/>
              </a:buBlip>
              <a:defRPr/>
            </a:pPr>
            <a:r>
              <a:rPr lang="en-US" sz="1600" dirty="0"/>
              <a:t>Java version in production. C++, Go and Obj-C on route.</a:t>
            </a:r>
          </a:p>
        </p:txBody>
      </p:sp>
      <p:sp>
        <p:nvSpPr>
          <p:cNvPr id="4" name="Title 3">
            <a:extLst>
              <a:ext uri="{FF2B5EF4-FFF2-40B4-BE49-F238E27FC236}">
                <a16:creationId xmlns="" xmlns:a16="http://schemas.microsoft.com/office/drawing/2014/main" id="{305A4140-76D6-ED46-A27F-5208EFB8388D}"/>
              </a:ext>
            </a:extLst>
          </p:cNvPr>
          <p:cNvSpPr>
            <a:spLocks noGrp="1"/>
          </p:cNvSpPr>
          <p:nvPr>
            <p:ph type="title"/>
          </p:nvPr>
        </p:nvSpPr>
        <p:spPr/>
        <p:txBody>
          <a:bodyPr>
            <a:normAutofit/>
          </a:bodyPr>
          <a:lstStyle/>
          <a:p>
            <a:r>
              <a:rPr lang="en-US" dirty="0" smtClean="0"/>
              <a:t>Encrypt </a:t>
            </a:r>
            <a:r>
              <a:rPr lang="en-US" dirty="0"/>
              <a:t>Data at Rest: Google </a:t>
            </a:r>
            <a:r>
              <a:rPr lang="en-US" dirty="0" err="1"/>
              <a:t>Tink</a:t>
            </a:r>
            <a:endParaRPr lang="en-US" dirty="0"/>
          </a:p>
        </p:txBody>
      </p:sp>
    </p:spTree>
    <p:extLst>
      <p:ext uri="{BB962C8B-B14F-4D97-AF65-F5344CB8AC3E}">
        <p14:creationId xmlns:p14="http://schemas.microsoft.com/office/powerpoint/2010/main" val="2326666911"/>
      </p:ext>
    </p:extLst>
  </p:cSld>
  <p:clrMapOvr>
    <a:masterClrMapping/>
  </p:clrMapOvr>
  <p:timing>
    <p:tnLst>
      <p:par>
        <p:cTn xmlns:p14="http://schemas.microsoft.com/office/powerpoint/2010/mai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7200" y="1008000"/>
            <a:ext cx="4960620" cy="261610"/>
          </a:xfrm>
          <a:prstGeom prst="rect">
            <a:avLst/>
          </a:prstGeom>
        </p:spPr>
        <p:txBody>
          <a:bodyPr wrap="square">
            <a:spAutoFit/>
          </a:bodyPr>
          <a:lstStyle/>
          <a:p>
            <a:r>
              <a:rPr lang="fr-FR" sz="1100" i="1" u="sng" dirty="0">
                <a:solidFill>
                  <a:schemeClr val="bg1">
                    <a:lumMod val="50000"/>
                  </a:schemeClr>
                </a:solidFill>
                <a:latin typeface="Arial" panose="020B0604020202020204" pitchFamily="34" charset="0"/>
                <a:cs typeface="Arial" panose="020B0604020202020204" pitchFamily="34" charset="0"/>
              </a:rPr>
              <a:t>https://</a:t>
            </a:r>
            <a:r>
              <a:rPr lang="fr-FR" sz="1100" i="1" u="sng" dirty="0" err="1">
                <a:solidFill>
                  <a:schemeClr val="bg1">
                    <a:lumMod val="50000"/>
                  </a:schemeClr>
                </a:solidFill>
                <a:latin typeface="Arial" panose="020B0604020202020204" pitchFamily="34" charset="0"/>
                <a:cs typeface="Arial" panose="020B0604020202020204" pitchFamily="34" charset="0"/>
              </a:rPr>
              <a:t>www.gitbook.com</a:t>
            </a:r>
            <a:r>
              <a:rPr lang="fr-FR" sz="1100" i="1" u="sng" dirty="0">
                <a:solidFill>
                  <a:schemeClr val="bg1">
                    <a:lumMod val="50000"/>
                  </a:schemeClr>
                </a:solidFill>
                <a:latin typeface="Arial" panose="020B0604020202020204" pitchFamily="34" charset="0"/>
                <a:cs typeface="Arial" panose="020B0604020202020204" pitchFamily="34" charset="0"/>
              </a:rPr>
              <a:t>/book/jedisct1/</a:t>
            </a:r>
            <a:r>
              <a:rPr lang="fr-FR" sz="1100" i="1" u="sng" dirty="0" err="1">
                <a:solidFill>
                  <a:schemeClr val="bg1">
                    <a:lumMod val="50000"/>
                  </a:schemeClr>
                </a:solidFill>
                <a:latin typeface="Arial" panose="020B0604020202020204" pitchFamily="34" charset="0"/>
                <a:cs typeface="Arial" panose="020B0604020202020204" pitchFamily="34" charset="0"/>
              </a:rPr>
              <a:t>libsodium</a:t>
            </a:r>
            <a:r>
              <a:rPr lang="fr-FR" sz="1100" i="1" u="sng" dirty="0">
                <a:solidFill>
                  <a:schemeClr val="bg1">
                    <a:lumMod val="50000"/>
                  </a:schemeClr>
                </a:solidFill>
                <a:latin typeface="Arial" panose="020B0604020202020204" pitchFamily="34" charset="0"/>
                <a:cs typeface="Arial" panose="020B0604020202020204" pitchFamily="34" charset="0"/>
              </a:rPr>
              <a:t>/</a:t>
            </a:r>
            <a:r>
              <a:rPr lang="fr-FR" sz="1100" i="1" u="sng" dirty="0" err="1">
                <a:solidFill>
                  <a:schemeClr val="bg1">
                    <a:lumMod val="50000"/>
                  </a:schemeClr>
                </a:solidFill>
                <a:latin typeface="Arial" panose="020B0604020202020204" pitchFamily="34" charset="0"/>
                <a:cs typeface="Arial" panose="020B0604020202020204" pitchFamily="34" charset="0"/>
              </a:rPr>
              <a:t>details</a:t>
            </a:r>
            <a:endParaRPr lang="fr-FR" sz="1100" i="1" u="sng" dirty="0">
              <a:solidFill>
                <a:schemeClr val="bg1">
                  <a:lumMod val="50000"/>
                </a:schemeClr>
              </a:solidFill>
              <a:latin typeface="Arial" panose="020B0604020202020204" pitchFamily="34" charset="0"/>
              <a:cs typeface="Arial" panose="020B0604020202020204" pitchFamily="34" charset="0"/>
            </a:endParaRPr>
          </a:p>
        </p:txBody>
      </p:sp>
      <p:sp>
        <p:nvSpPr>
          <p:cNvPr id="11" name="Content Placeholder 1"/>
          <p:cNvSpPr txBox="1">
            <a:spLocks/>
          </p:cNvSpPr>
          <p:nvPr/>
        </p:nvSpPr>
        <p:spPr>
          <a:xfrm>
            <a:off x="457199" y="1390195"/>
            <a:ext cx="8568267" cy="2552736"/>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a:spcBef>
                <a:spcPts val="600"/>
              </a:spcBef>
              <a:buBlip>
                <a:blip r:embed="rId3"/>
              </a:buBlip>
              <a:defRPr/>
            </a:pPr>
            <a:r>
              <a:rPr lang="en-US" sz="1800" dirty="0"/>
              <a:t>A high-security, cross-platform &amp; easy-to-use crypto library. </a:t>
            </a:r>
          </a:p>
          <a:p>
            <a:pPr marL="400050">
              <a:spcBef>
                <a:spcPts val="600"/>
              </a:spcBef>
              <a:buBlip>
                <a:blip r:embed="rId3"/>
              </a:buBlip>
              <a:defRPr/>
            </a:pPr>
            <a:r>
              <a:rPr lang="en-US" sz="1800" dirty="0"/>
              <a:t>Modern, easy-to-use software library for encryption, decryption, signatures, password hashing and more.</a:t>
            </a:r>
          </a:p>
          <a:p>
            <a:pPr marL="400050">
              <a:spcBef>
                <a:spcPts val="600"/>
              </a:spcBef>
              <a:buBlip>
                <a:blip r:embed="rId3"/>
              </a:buBlip>
              <a:defRPr/>
            </a:pPr>
            <a:r>
              <a:rPr lang="en-US" sz="1800" dirty="0"/>
              <a:t>It is a portable, cross-</a:t>
            </a:r>
            <a:r>
              <a:rPr lang="en-US" sz="1800" dirty="0" err="1"/>
              <a:t>compilable</a:t>
            </a:r>
            <a:r>
              <a:rPr lang="en-US" sz="1800" dirty="0"/>
              <a:t>, installable &amp; </a:t>
            </a:r>
            <a:r>
              <a:rPr lang="en-US" sz="1800" dirty="0" err="1"/>
              <a:t>packageable</a:t>
            </a:r>
            <a:r>
              <a:rPr lang="en-US" sz="1800" dirty="0"/>
              <a:t> fork of </a:t>
            </a:r>
            <a:r>
              <a:rPr lang="en-US" sz="1800" dirty="0">
                <a:hlinkClick r:id="rId4"/>
              </a:rPr>
              <a:t>NaCl</a:t>
            </a:r>
            <a:r>
              <a:rPr lang="en-US" sz="1800" dirty="0"/>
              <a:t>, with a compatible API, and an extended API to improve usability even further </a:t>
            </a:r>
          </a:p>
          <a:p>
            <a:pPr marL="400050">
              <a:spcBef>
                <a:spcPts val="600"/>
              </a:spcBef>
              <a:buBlip>
                <a:blip r:embed="rId3"/>
              </a:buBlip>
              <a:defRPr/>
            </a:pPr>
            <a:r>
              <a:rPr lang="en-US" sz="1800" dirty="0"/>
              <a:t>Provides all of the core operations needed to build higher-level cryptographic tools.</a:t>
            </a:r>
          </a:p>
          <a:p>
            <a:pPr marL="400050">
              <a:spcBef>
                <a:spcPts val="600"/>
              </a:spcBef>
              <a:buBlip>
                <a:blip r:embed="rId3"/>
              </a:buBlip>
              <a:defRPr/>
            </a:pPr>
            <a:r>
              <a:rPr lang="en-US" sz="1800" dirty="0"/>
              <a:t>Sodium supports a variety of compilers and operating systems, including Windows (with </a:t>
            </a:r>
            <a:r>
              <a:rPr lang="en-US" sz="1800" dirty="0" err="1"/>
              <a:t>MinGW</a:t>
            </a:r>
            <a:r>
              <a:rPr lang="en-US" sz="1800" dirty="0"/>
              <a:t> or Visual Studio, x86 and x86_64), iOS and Android.</a:t>
            </a:r>
          </a:p>
          <a:p>
            <a:pPr marL="400050">
              <a:spcBef>
                <a:spcPts val="600"/>
              </a:spcBef>
              <a:buBlip>
                <a:blip r:embed="rId3"/>
              </a:buBlip>
              <a:defRPr/>
            </a:pPr>
            <a:r>
              <a:rPr lang="en-US" sz="1800" dirty="0"/>
              <a:t>The design choices emphasize security, and "magic constants" have clear rationales.</a:t>
            </a:r>
          </a:p>
        </p:txBody>
      </p:sp>
      <p:sp>
        <p:nvSpPr>
          <p:cNvPr id="4" name="Title 3">
            <a:extLst>
              <a:ext uri="{FF2B5EF4-FFF2-40B4-BE49-F238E27FC236}">
                <a16:creationId xmlns="" xmlns:a16="http://schemas.microsoft.com/office/drawing/2014/main" id="{7B940E1E-6BAA-2940-A99C-9374269E9877}"/>
              </a:ext>
            </a:extLst>
          </p:cNvPr>
          <p:cNvSpPr>
            <a:spLocks noGrp="1"/>
          </p:cNvSpPr>
          <p:nvPr>
            <p:ph type="title"/>
          </p:nvPr>
        </p:nvSpPr>
        <p:spPr>
          <a:xfrm>
            <a:off x="457200" y="205979"/>
            <a:ext cx="8229600" cy="857250"/>
          </a:xfrm>
        </p:spPr>
        <p:txBody>
          <a:bodyPr>
            <a:normAutofit/>
          </a:bodyPr>
          <a:lstStyle/>
          <a:p>
            <a:r>
              <a:rPr lang="en-US" dirty="0" smtClean="0"/>
              <a:t>Encrypt </a:t>
            </a:r>
            <a:r>
              <a:rPr lang="en-US" dirty="0"/>
              <a:t>Data at Rest: </a:t>
            </a:r>
            <a:r>
              <a:rPr lang="en-US" dirty="0" err="1"/>
              <a:t>Libsodium</a:t>
            </a:r>
            <a:endParaRPr lang="en-US" dirty="0"/>
          </a:p>
        </p:txBody>
      </p:sp>
    </p:spTree>
    <p:extLst>
      <p:ext uri="{BB962C8B-B14F-4D97-AF65-F5344CB8AC3E}">
        <p14:creationId xmlns:p14="http://schemas.microsoft.com/office/powerpoint/2010/main" val="483559269"/>
      </p:ext>
    </p:extLst>
  </p:cSld>
  <p:clrMapOvr>
    <a:masterClrMapping/>
  </p:clrMapOvr>
  <p:timing>
    <p:tnLst>
      <p:par>
        <p:cTn xmlns:p14="http://schemas.microsoft.com/office/powerpoint/2010/mai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dirty="0"/>
              <a:t>Cryptographic Storage</a:t>
            </a:r>
          </a:p>
        </p:txBody>
      </p:sp>
      <p:sp>
        <p:nvSpPr>
          <p:cNvPr id="32771" name="Rectangle 3"/>
          <p:cNvSpPr>
            <a:spLocks noGrp="1" noChangeArrowheads="1"/>
          </p:cNvSpPr>
          <p:nvPr>
            <p:ph idx="1"/>
          </p:nvPr>
        </p:nvSpPr>
        <p:spPr/>
        <p:txBody>
          <a:bodyPr>
            <a:noAutofit/>
          </a:bodyPr>
          <a:lstStyle/>
          <a:p>
            <a:r>
              <a:rPr lang="en-US" sz="2000" dirty="0"/>
              <a:t>Use encryption to counter threats, don’t just ‘encrypt’ the data</a:t>
            </a:r>
          </a:p>
          <a:p>
            <a:r>
              <a:rPr lang="en-US" sz="2000" dirty="0"/>
              <a:t>Use standard well vetted crypto libraries (libsodium, Tink) and keep away from low level crypto work</a:t>
            </a:r>
          </a:p>
          <a:p>
            <a:r>
              <a:rPr lang="en-US" sz="2000" dirty="0"/>
              <a:t>Use a form of secrets management to protect application secrets and keys </a:t>
            </a:r>
            <a:r>
              <a:rPr lang="en-US" sz="2000" dirty="0">
                <a:hlinkClick r:id="rId4"/>
              </a:rPr>
              <a:t>https://www.vaultproject.io/</a:t>
            </a:r>
            <a:r>
              <a:rPr lang="en-US" sz="2000" dirty="0"/>
              <a:t> </a:t>
            </a:r>
          </a:p>
          <a:p>
            <a:r>
              <a:rPr lang="en-US" sz="2000" dirty="0"/>
              <a:t>Keep away from direct HSM use and home grown key management solutions </a:t>
            </a:r>
          </a:p>
          <a:p>
            <a:r>
              <a:rPr lang="en-US" sz="2000" dirty="0"/>
              <a:t>Low level crypto -&gt; well vetted libraries with key integration</a:t>
            </a:r>
          </a:p>
          <a:p>
            <a:r>
              <a:rPr lang="en-US" sz="2000" dirty="0"/>
              <a:t>Keys in code or filesystem -&gt; HSM -&gt; Secrets Management</a:t>
            </a:r>
          </a:p>
          <a:p>
            <a:pPr marL="214313" lvl="1" indent="-214313">
              <a:buFont typeface="Arial" charset="0"/>
              <a:buChar char="•"/>
            </a:pPr>
            <a:endParaRPr lang="en-US" sz="1800" dirty="0"/>
          </a:p>
        </p:txBody>
      </p:sp>
    </p:spTree>
    <p:custDataLst>
      <p:tags r:id="rId1"/>
    </p:custDataLst>
    <p:extLst>
      <p:ext uri="{BB962C8B-B14F-4D97-AF65-F5344CB8AC3E}">
        <p14:creationId xmlns:p14="http://schemas.microsoft.com/office/powerpoint/2010/main" val="1795158188"/>
      </p:ext>
    </p:extLst>
  </p:cSld>
  <p:clrMapOvr>
    <a:masterClrMapping/>
  </p:clrMapOvr>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E7E4958-B6E1-1240-85CC-85DA48151AAC}"/>
              </a:ext>
            </a:extLst>
          </p:cNvPr>
          <p:cNvSpPr>
            <a:spLocks noGrp="1"/>
          </p:cNvSpPr>
          <p:nvPr>
            <p:ph type="title"/>
          </p:nvPr>
        </p:nvSpPr>
        <p:spPr/>
        <p:txBody>
          <a:bodyPr/>
          <a:lstStyle/>
          <a:p>
            <a:r>
              <a:rPr lang="en-US" dirty="0"/>
              <a:t>Caution</a:t>
            </a:r>
          </a:p>
        </p:txBody>
      </p:sp>
      <p:sp>
        <p:nvSpPr>
          <p:cNvPr id="3" name="Content Placeholder 2">
            <a:extLst>
              <a:ext uri="{FF2B5EF4-FFF2-40B4-BE49-F238E27FC236}">
                <a16:creationId xmlns="" xmlns:a16="http://schemas.microsoft.com/office/drawing/2014/main" id="{C1B50D1B-F662-C244-8D08-1F5099C40875}"/>
              </a:ext>
            </a:extLst>
          </p:cNvPr>
          <p:cNvSpPr>
            <a:spLocks noGrp="1"/>
          </p:cNvSpPr>
          <p:nvPr>
            <p:ph idx="1"/>
          </p:nvPr>
        </p:nvSpPr>
        <p:spPr/>
        <p:txBody>
          <a:bodyPr>
            <a:normAutofit fontScale="92500" lnSpcReduction="10000"/>
          </a:bodyPr>
          <a:lstStyle/>
          <a:p>
            <a:pPr marL="0" indent="0">
              <a:spcBef>
                <a:spcPts val="450"/>
              </a:spcBef>
              <a:spcAft>
                <a:spcPts val="225"/>
              </a:spcAft>
              <a:buNone/>
            </a:pPr>
            <a:r>
              <a:rPr lang="en-US" sz="2100" b="1" dirty="0">
                <a:solidFill>
                  <a:srgbClr val="FF0000"/>
                </a:solidFill>
              </a:rPr>
              <a:t>Caution</a:t>
            </a:r>
          </a:p>
          <a:p>
            <a:pPr marL="514350" lvl="1">
              <a:spcBef>
                <a:spcPts val="450"/>
              </a:spcBef>
              <a:spcAft>
                <a:spcPts val="225"/>
              </a:spcAft>
              <a:buFont typeface="Arial" panose="020B0604020202020204" pitchFamily="34" charset="0"/>
              <a:buChar char="•"/>
            </a:pPr>
            <a:r>
              <a:rPr lang="en-US" sz="1600" dirty="0"/>
              <a:t>Protecting sensitive data at rest and in transit is painfully tough to build and maintain, especially for intranet infrastructure. Commit to long term plans to continually improve in this area. Consider enterprise class solutions here.</a:t>
            </a:r>
          </a:p>
          <a:p>
            <a:pPr marL="0" indent="0">
              <a:spcBef>
                <a:spcPts val="450"/>
              </a:spcBef>
              <a:spcAft>
                <a:spcPts val="225"/>
              </a:spcAft>
              <a:buNone/>
            </a:pPr>
            <a:r>
              <a:rPr lang="en-US" sz="2100" b="1" dirty="0">
                <a:solidFill>
                  <a:srgbClr val="00B050"/>
                </a:solidFill>
              </a:rPr>
              <a:t>Verify</a:t>
            </a:r>
          </a:p>
          <a:p>
            <a:pPr marL="514350" lvl="1">
              <a:spcBef>
                <a:spcPts val="450"/>
              </a:spcBef>
              <a:spcAft>
                <a:spcPts val="225"/>
              </a:spcAft>
              <a:buFont typeface="Arial" panose="020B0604020202020204" pitchFamily="34" charset="0"/>
              <a:buChar char="•"/>
            </a:pPr>
            <a:r>
              <a:rPr lang="en-US" sz="1600" dirty="0"/>
              <a:t>Bring in heavy-weight resources to verify your cryptographic implementations, especially at rest.</a:t>
            </a:r>
          </a:p>
          <a:p>
            <a:pPr marL="0" indent="0">
              <a:spcBef>
                <a:spcPts val="450"/>
              </a:spcBef>
              <a:spcAft>
                <a:spcPts val="225"/>
              </a:spcAft>
              <a:buNone/>
            </a:pPr>
            <a:r>
              <a:rPr lang="en-US" sz="2100" b="1" dirty="0">
                <a:solidFill>
                  <a:srgbClr val="004685"/>
                </a:solidFill>
              </a:rPr>
              <a:t>Guidance</a:t>
            </a:r>
          </a:p>
          <a:p>
            <a:pPr marL="514350" lvl="1">
              <a:spcBef>
                <a:spcPts val="450"/>
              </a:spcBef>
              <a:spcAft>
                <a:spcPts val="225"/>
              </a:spcAft>
              <a:buFont typeface="Arial" panose="020B0604020202020204" pitchFamily="34" charset="0"/>
              <a:buChar char="•"/>
            </a:pPr>
            <a:r>
              <a:rPr lang="en-US" sz="1400" dirty="0">
                <a:hlinkClick r:id="rId2"/>
              </a:rPr>
              <a:t>https://www.owasp.org/index.php/Transport_Layer_Protection_Cheat_Sheet</a:t>
            </a:r>
            <a:r>
              <a:rPr lang="en-US" sz="1400" dirty="0"/>
              <a:t> </a:t>
            </a:r>
          </a:p>
          <a:p>
            <a:pPr marL="514350" lvl="1">
              <a:spcBef>
                <a:spcPts val="450"/>
              </a:spcBef>
              <a:spcAft>
                <a:spcPts val="225"/>
              </a:spcAft>
              <a:buFont typeface="Arial" panose="020B0604020202020204" pitchFamily="34" charset="0"/>
              <a:buChar char="•"/>
            </a:pPr>
            <a:r>
              <a:rPr lang="en-US" sz="1400" dirty="0">
                <a:hlinkClick r:id="rId3"/>
              </a:rPr>
              <a:t>https://www.ssllabs.com/projects/documentation/</a:t>
            </a:r>
            <a:endParaRPr lang="en-US" sz="1400" dirty="0"/>
          </a:p>
          <a:p>
            <a:pPr marL="514350" lvl="1">
              <a:spcBef>
                <a:spcPts val="450"/>
              </a:spcBef>
              <a:spcAft>
                <a:spcPts val="225"/>
              </a:spcAft>
              <a:buFont typeface="Arial" panose="020B0604020202020204" pitchFamily="34" charset="0"/>
              <a:buChar char="•"/>
            </a:pPr>
            <a:r>
              <a:rPr lang="en-US" sz="1400" dirty="0">
                <a:hlinkClick r:id="rId4"/>
              </a:rPr>
              <a:t>https://www.owasp.org/index.php/Cryptographic_Storage_Cheat_Sheet</a:t>
            </a:r>
            <a:r>
              <a:rPr lang="en-US" sz="1350" dirty="0"/>
              <a:t> </a:t>
            </a:r>
            <a:endParaRPr lang="en-US" sz="1050" b="1" dirty="0"/>
          </a:p>
          <a:p>
            <a:endParaRPr lang="en-US" dirty="0"/>
          </a:p>
        </p:txBody>
      </p:sp>
    </p:spTree>
    <p:extLst>
      <p:ext uri="{BB962C8B-B14F-4D97-AF65-F5344CB8AC3E}">
        <p14:creationId xmlns:p14="http://schemas.microsoft.com/office/powerpoint/2010/main" val="1943099202"/>
      </p:ext>
    </p:extLst>
  </p:cSld>
  <p:clrMapOvr>
    <a:masterClrMapping/>
  </p:clrMapOvr>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3125"/>
            <a:ext cx="8229600" cy="857250"/>
          </a:xfrm>
        </p:spPr>
        <p:txBody>
          <a:bodyPr>
            <a:noAutofit/>
          </a:bodyPr>
          <a:lstStyle/>
          <a:p>
            <a:pPr lvl="0" algn="ctr"/>
            <a:r>
              <a:rPr lang="en-US" sz="4000" b="1" dirty="0"/>
              <a:t>C9: Implement Security Logging and Monitoring</a:t>
            </a:r>
            <a:endParaRPr lang="fr-FR" sz="4000" b="1" dirty="0"/>
          </a:p>
        </p:txBody>
      </p:sp>
    </p:spTree>
    <p:extLst>
      <p:ext uri="{BB962C8B-B14F-4D97-AF65-F5344CB8AC3E}">
        <p14:creationId xmlns:p14="http://schemas.microsoft.com/office/powerpoint/2010/main" val="1338463865"/>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11/13/2009" val="LastModified"/>
</p:tagLst>
</file>

<file path=ppt/tags/tag2.xml><?xml version="1.0" encoding="utf-8"?>
<p:tagLst xmlns:a="http://schemas.openxmlformats.org/drawingml/2006/main" xmlns:r="http://schemas.openxmlformats.org/officeDocument/2006/relationships" xmlns:p="http://schemas.openxmlformats.org/presentationml/2006/main">
  <p:tag name="04/19/2010" val="LastModified"/>
</p:tagLst>
</file>

<file path=ppt/tags/tag3.xml><?xml version="1.0" encoding="utf-8"?>
<p:tagLst xmlns:a="http://schemas.openxmlformats.org/drawingml/2006/main" xmlns:r="http://schemas.openxmlformats.org/officeDocument/2006/relationships" xmlns:p="http://schemas.openxmlformats.org/presentationml/2006/main">
  <p:tag name="11/14/2008" val="LastModified"/>
</p:tagLst>
</file>

<file path=ppt/theme/theme1.xml><?xml version="1.0" encoding="utf-8"?>
<a:theme xmlns:a="http://schemas.openxmlformats.org/drawingml/2006/main" name="OWASP_Top_Ten_Proactive_Controls_v3-Jim-KA-feedback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 xmlns:thm15="http://schemas.microsoft.com/office/thememl/2012/main" name="OWASP_Top_Ten_Proactive_Controls_v3-Jim-KA-feedback2" id="{3AAF57B0-D79F-E842-A0F3-52843A0F4484}" vid="{B5E4DEB6-60F8-3F4D-BB67-A7F01A38920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OWASP_Top_Ten_Proactive_Controls_v3-Jim-KA-feedback2</Template>
  <TotalTime>6467</TotalTime>
  <Words>5133</Words>
  <Application>Microsoft Macintosh PowerPoint</Application>
  <PresentationFormat>On-screen Show (16:9)</PresentationFormat>
  <Paragraphs>793</Paragraphs>
  <Slides>110</Slides>
  <Notes>62</Notes>
  <HiddenSlides>0</HiddenSlides>
  <MMClips>0</MMClips>
  <ScaleCrop>false</ScaleCrop>
  <HeadingPairs>
    <vt:vector size="4" baseType="variant">
      <vt:variant>
        <vt:lpstr>Theme</vt:lpstr>
      </vt:variant>
      <vt:variant>
        <vt:i4>1</vt:i4>
      </vt:variant>
      <vt:variant>
        <vt:lpstr>Slide Titles</vt:lpstr>
      </vt:variant>
      <vt:variant>
        <vt:i4>110</vt:i4>
      </vt:variant>
    </vt:vector>
  </HeadingPairs>
  <TitlesOfParts>
    <vt:vector size="111" baseType="lpstr">
      <vt:lpstr>OWASP_Top_Ten_Proactive_Controls_v3-Jim-KA-feedback2</vt:lpstr>
      <vt:lpstr>OWASP Top Ten Proactive Controls 3.0</vt:lpstr>
      <vt:lpstr>OWASP: Core Mission</vt:lpstr>
      <vt:lpstr>About OWASP Top 10 Proactive Controls</vt:lpstr>
      <vt:lpstr>Project Leaders &amp; Contributors</vt:lpstr>
      <vt:lpstr>OWASP Top Ten Proactive Controls v3 (2018)</vt:lpstr>
      <vt:lpstr>C1: Define Security Requirements</vt:lpstr>
      <vt:lpstr>Microsoft SDL for waterfall</vt:lpstr>
      <vt:lpstr>Software Development Life Cycle </vt:lpstr>
      <vt:lpstr>Microsoft SDL for Agile</vt:lpstr>
      <vt:lpstr>Application Security Verification Standard 3.0.1</vt:lpstr>
      <vt:lpstr>Application Security Verification Standard 3.0.1</vt:lpstr>
      <vt:lpstr>Application Security Verification Standard 3.0.1</vt:lpstr>
      <vt:lpstr>Application Security Verification Standard 3.0.1</vt:lpstr>
      <vt:lpstr>Writing Unit Tests using ASVS</vt:lpstr>
      <vt:lpstr>Writing integration tests</vt:lpstr>
      <vt:lpstr>PowerPoint Presentation</vt:lpstr>
      <vt:lpstr>C2: Leverage Security Frameworks and Libraries</vt:lpstr>
      <vt:lpstr>Leverage Security Frameworks and Libraries</vt:lpstr>
      <vt:lpstr>Why care about 3rd Party Library Security?</vt:lpstr>
      <vt:lpstr>Why care about 3rd Party Library Security?</vt:lpstr>
      <vt:lpstr>Libraries and Frameworks: Best Practices </vt:lpstr>
      <vt:lpstr>Caution</vt:lpstr>
      <vt:lpstr>C3: Secure Database Access</vt:lpstr>
      <vt:lpstr>The Perfect Password …</vt:lpstr>
      <vt:lpstr>The Perfect Email Address …</vt:lpstr>
      <vt:lpstr>Even Valid Data Can Cause Injection</vt:lpstr>
      <vt:lpstr>SQL Injection</vt:lpstr>
      <vt:lpstr>Warning </vt:lpstr>
      <vt:lpstr>Caution</vt:lpstr>
      <vt:lpstr>C4: Encode and Escape Data</vt:lpstr>
      <vt:lpstr>PowerPoint Presentation</vt:lpstr>
      <vt:lpstr>PowerPoint Presentation</vt:lpstr>
      <vt:lpstr>Anatomy of a XSS attack</vt:lpstr>
      <vt:lpstr>XSS Attack: Problem &amp; Solution</vt:lpstr>
      <vt:lpstr>Microsoft AntiXSS Library</vt:lpstr>
      <vt:lpstr>OWASP Java Encoder Project</vt:lpstr>
      <vt:lpstr>OWASP Java Encoder Project</vt:lpstr>
      <vt:lpstr>Other resources</vt:lpstr>
      <vt:lpstr>Review: XSS Defense Summary</vt:lpstr>
      <vt:lpstr>Other Injection Resources</vt:lpstr>
      <vt:lpstr>Caution</vt:lpstr>
      <vt:lpstr>C5: Validate All Inputs</vt:lpstr>
      <vt:lpstr>Syntax and Semantic Validity</vt:lpstr>
      <vt:lpstr>Reminder: Even Valid Data Can Cause Injection</vt:lpstr>
      <vt:lpstr>OWASP HTML Sanitizer Project</vt:lpstr>
      <vt:lpstr>OWASP HTML Sanitizer Project</vt:lpstr>
      <vt:lpstr>Libraries and Frameworks </vt:lpstr>
      <vt:lpstr>Other Resources</vt:lpstr>
      <vt:lpstr>C6: Implement Digital Identity</vt:lpstr>
      <vt:lpstr>NIST: Digital Identity Guidelines</vt:lpstr>
      <vt:lpstr>PowerPoint Presentation</vt:lpstr>
      <vt:lpstr>How do we manage password policy and storage for authentication? </vt:lpstr>
      <vt:lpstr>Wow. Just… wow.</vt:lpstr>
      <vt:lpstr>Online Hash Cracking Services</vt:lpstr>
      <vt:lpstr>Password Storage Best Practices</vt:lpstr>
      <vt:lpstr>Do Not Limit the Password Strength</vt:lpstr>
      <vt:lpstr>Use a Modern Password Policy Scheme</vt:lpstr>
      <vt:lpstr>Special Publication 800-63-3: Digital AuthN Guidelines</vt:lpstr>
      <vt:lpstr>Hash the Password with a Modern Hash</vt:lpstr>
      <vt:lpstr>Use a Credential-Specific Salt</vt:lpstr>
      <vt:lpstr>Leverage an Adaptive KDF or Password Hash</vt:lpstr>
      <vt:lpstr>Basic Password Storage Workflow</vt:lpstr>
      <vt:lpstr>Leverage Keyed Protection Solution</vt:lpstr>
      <vt:lpstr>Caution</vt:lpstr>
      <vt:lpstr>Other Resources</vt:lpstr>
      <vt:lpstr>C7: Enforce Access Control</vt:lpstr>
      <vt:lpstr>PowerPoint Presentation</vt:lpstr>
      <vt:lpstr>Access Control Anti-Patterns</vt:lpstr>
      <vt:lpstr>RBAC (Role Based Access Control)</vt:lpstr>
      <vt:lpstr>ASP.NET Roles vs Claims Authorization</vt:lpstr>
      <vt:lpstr>Apache Shiro Permission Based Access Control</vt:lpstr>
      <vt:lpstr>Apache Shiro Permission Based Access Control</vt:lpstr>
      <vt:lpstr>Apache Shiro Permission Based Access Control</vt:lpstr>
      <vt:lpstr>Access Control Design</vt:lpstr>
      <vt:lpstr>Caution</vt:lpstr>
      <vt:lpstr>C8: Protect Data Everywhere</vt:lpstr>
      <vt:lpstr>Encrypt Data in Transit</vt:lpstr>
      <vt:lpstr>Encrypt Data in Transit</vt:lpstr>
      <vt:lpstr>Encrypt Data in Transit: HSTS (Strict Transport Security)</vt:lpstr>
      <vt:lpstr>Encrypt Data in Transit: Forward Secrecy</vt:lpstr>
      <vt:lpstr>PowerPoint Presentation</vt:lpstr>
      <vt:lpstr>AES</vt:lpstr>
      <vt:lpstr>AES-ECB</vt:lpstr>
      <vt:lpstr>AES-GCM</vt:lpstr>
      <vt:lpstr>AES-CBC</vt:lpstr>
      <vt:lpstr>Unique IV per message</vt:lpstr>
      <vt:lpstr>Padding</vt:lpstr>
      <vt:lpstr>Key storage and management +  Cryptographic process isolation</vt:lpstr>
      <vt:lpstr>Confidentiality !</vt:lpstr>
      <vt:lpstr>HMAC your ciphertext</vt:lpstr>
      <vt:lpstr>Integrity !</vt:lpstr>
      <vt:lpstr>Derive integrity and confidentiality keys from same master key with labeling</vt:lpstr>
      <vt:lpstr>Don't forget to generate a master key from a good random source</vt:lpstr>
      <vt:lpstr>PowerPoint Presentation</vt:lpstr>
      <vt:lpstr>Encrypt Data at Rest: Google Tink</vt:lpstr>
      <vt:lpstr>Encrypt Data at Rest: Libsodium</vt:lpstr>
      <vt:lpstr>Cryptographic Storage</vt:lpstr>
      <vt:lpstr>Caution</vt:lpstr>
      <vt:lpstr>C9: Implement Security Logging and Monitoring</vt:lpstr>
      <vt:lpstr>Tips for Proper Application Security Logging</vt:lpstr>
      <vt:lpstr>App Layer Intrusion Detection: Detection Points Examples</vt:lpstr>
      <vt:lpstr>Honey Tokens</vt:lpstr>
      <vt:lpstr>App Layer Intrusion Detection</vt:lpstr>
      <vt:lpstr>Secure Logging Design</vt:lpstr>
      <vt:lpstr>Caution</vt:lpstr>
      <vt:lpstr>C10: Handle All Errors and Exceptions</vt:lpstr>
      <vt:lpstr>Best practices</vt:lpstr>
      <vt:lpstr> Conclusion</vt:lpstr>
      <vt:lpstr>Final Word</vt:lpstr>
      <vt:lpstr>Thank You</vt:lpstr>
    </vt:vector>
  </TitlesOfParts>
  <Manager/>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atemmar@dataprotect.ma</dc:creator>
  <cp:lastModifiedBy>Katy Anton</cp:lastModifiedBy>
  <cp:revision>560</cp:revision>
  <dcterms:created xsi:type="dcterms:W3CDTF">2013-10-03T18:23:08Z</dcterms:created>
  <dcterms:modified xsi:type="dcterms:W3CDTF">2018-05-07T13:26:27Z</dcterms:modified>
</cp:coreProperties>
</file>

<file path=docProps/thumbnail.jpeg>
</file>